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1" r:id="rId14"/>
    <p:sldId id="284" r:id="rId15"/>
    <p:sldId id="268" r:id="rId16"/>
    <p:sldId id="269" r:id="rId17"/>
    <p:sldId id="270" r:id="rId18"/>
    <p:sldId id="272"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94" autoAdjust="0"/>
  </p:normalViewPr>
  <p:slideViewPr>
    <p:cSldViewPr>
      <p:cViewPr varScale="1">
        <p:scale>
          <a:sx n="69" d="100"/>
          <a:sy n="69" d="100"/>
        </p:scale>
        <p:origin x="-138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AFCBED-65A8-4B04-9061-58DE75A72201}" type="datetimeFigureOut">
              <a:rPr lang="en-US" smtClean="0"/>
              <a:t>10/16/2019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08B59B-8F75-422D-AB60-7CB520BE67DB}" type="slidenum">
              <a:rPr lang="en-US" smtClean="0"/>
              <a:t>‹#›</a:t>
            </a:fld>
            <a:endParaRPr lang="en-US"/>
          </a:p>
        </p:txBody>
      </p:sp>
    </p:spTree>
    <p:extLst>
      <p:ext uri="{BB962C8B-B14F-4D97-AF65-F5344CB8AC3E}">
        <p14:creationId xmlns:p14="http://schemas.microsoft.com/office/powerpoint/2010/main" val="261066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08B59B-8F75-422D-AB60-7CB520BE67DB}" type="slidenum">
              <a:rPr lang="en-US" smtClean="0"/>
              <a:t>15</a:t>
            </a:fld>
            <a:endParaRPr lang="en-US"/>
          </a:p>
        </p:txBody>
      </p:sp>
    </p:spTree>
    <p:extLst>
      <p:ext uri="{BB962C8B-B14F-4D97-AF65-F5344CB8AC3E}">
        <p14:creationId xmlns:p14="http://schemas.microsoft.com/office/powerpoint/2010/main" val="396219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pPr lvl="8" algn="ctr" rtl="0">
              <a:spcBef>
                <a:spcPct val="0"/>
              </a:spcBef>
            </a:pPr>
            <a:r>
              <a:rPr lang="en-US" sz="3600" b="1" dirty="0" smtClean="0">
                <a:solidFill>
                  <a:srgbClr val="FF0000"/>
                </a:solidFill>
                <a:latin typeface="Times New Roman" pitchFamily="18" charset="0"/>
                <a:cs typeface="Times New Roman" pitchFamily="18" charset="0"/>
              </a:rPr>
              <a:t>Physiology of the </a:t>
            </a:r>
            <a:r>
              <a:rPr lang="en-US" sz="3600" b="1" dirty="0" smtClean="0">
                <a:solidFill>
                  <a:srgbClr val="FF0000"/>
                </a:solidFill>
                <a:latin typeface="Times New Roman" pitchFamily="18" charset="0"/>
                <a:cs typeface="Times New Roman" pitchFamily="18" charset="0"/>
              </a:rPr>
              <a:t>Blood</a:t>
            </a:r>
            <a:br>
              <a:rPr lang="en-US" sz="3600" b="1" dirty="0" smtClean="0">
                <a:solidFill>
                  <a:srgbClr val="FF000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
            </a:r>
            <a:br>
              <a:rPr lang="en-US" sz="3600" b="1" dirty="0">
                <a:solidFill>
                  <a:srgbClr val="FF0000"/>
                </a:solidFill>
                <a:latin typeface="Times New Roman" pitchFamily="18" charset="0"/>
                <a:cs typeface="Times New Roman" pitchFamily="18" charset="0"/>
              </a:rPr>
            </a:br>
            <a:r>
              <a:rPr lang="en-US" sz="3600" b="1" dirty="0" err="1" smtClean="0">
                <a:solidFill>
                  <a:srgbClr val="FF0000"/>
                </a:solidFill>
                <a:latin typeface="Times New Roman" pitchFamily="18" charset="0"/>
                <a:cs typeface="Times New Roman" pitchFamily="18" charset="0"/>
              </a:rPr>
              <a:t>Lec</a:t>
            </a:r>
            <a:r>
              <a:rPr lang="en-US" sz="3600" b="1" dirty="0" smtClean="0">
                <a:solidFill>
                  <a:srgbClr val="FF0000"/>
                </a:solidFill>
                <a:latin typeface="Times New Roman" pitchFamily="18" charset="0"/>
                <a:cs typeface="Times New Roman" pitchFamily="18" charset="0"/>
              </a:rPr>
              <a:t> 1</a:t>
            </a:r>
            <a:r>
              <a:rPr lang="en-US" sz="3000" b="1" dirty="0" smtClean="0">
                <a:latin typeface="Aharoni" panose="02010803020104030203" pitchFamily="2" charset="-79"/>
                <a:cs typeface="Aharoni" panose="02010803020104030203" pitchFamily="2" charset="-79"/>
              </a:rPr>
              <a:t/>
            </a:r>
            <a:br>
              <a:rPr lang="en-US" sz="3000" b="1" dirty="0" smtClean="0">
                <a:latin typeface="Aharoni" panose="02010803020104030203" pitchFamily="2" charset="-79"/>
                <a:cs typeface="Aharoni" panose="02010803020104030203" pitchFamily="2" charset="-79"/>
              </a:rPr>
            </a:br>
            <a:endParaRPr lang="en-US" dirty="0"/>
          </a:p>
        </p:txBody>
      </p:sp>
    </p:spTree>
    <p:extLst>
      <p:ext uri="{BB962C8B-B14F-4D97-AF65-F5344CB8AC3E}">
        <p14:creationId xmlns:p14="http://schemas.microsoft.com/office/powerpoint/2010/main" val="392159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lnSpc>
                <a:spcPct val="120000"/>
              </a:lnSpc>
              <a:buNone/>
            </a:pPr>
            <a:endParaRPr lang="en-US" sz="3600" dirty="0">
              <a:latin typeface="Times New Roman" pitchFamily="18" charset="0"/>
              <a:cs typeface="Times New Roman" pitchFamily="18" charset="0"/>
            </a:endParaRPr>
          </a:p>
          <a:p>
            <a:pPr>
              <a:lnSpc>
                <a:spcPct val="110000"/>
              </a:lnSpc>
            </a:pPr>
            <a:r>
              <a:rPr lang="en-US" sz="3100" dirty="0">
                <a:latin typeface="Times New Roman" pitchFamily="18" charset="0"/>
                <a:cs typeface="Times New Roman" pitchFamily="18" charset="0"/>
              </a:rPr>
              <a:t>RBCs have other functions beside transport hemoglobin. For instance, they contain a large quantity of </a:t>
            </a:r>
            <a:r>
              <a:rPr lang="en-US" sz="3100" i="1" dirty="0">
                <a:latin typeface="Times New Roman" pitchFamily="18" charset="0"/>
                <a:cs typeface="Times New Roman" pitchFamily="18" charset="0"/>
              </a:rPr>
              <a:t>carbonic anhydrase</a:t>
            </a:r>
            <a:r>
              <a:rPr lang="en-US" sz="3100" dirty="0">
                <a:latin typeface="Times New Roman" pitchFamily="18" charset="0"/>
                <a:cs typeface="Times New Roman" pitchFamily="18" charset="0"/>
              </a:rPr>
              <a:t>, which catalyze the reaction between </a:t>
            </a:r>
            <a:r>
              <a:rPr lang="en-US" sz="3100" dirty="0" smtClean="0">
                <a:latin typeface="Times New Roman" pitchFamily="18" charset="0"/>
                <a:cs typeface="Times New Roman" pitchFamily="18" charset="0"/>
              </a:rPr>
              <a:t>CO</a:t>
            </a:r>
            <a:r>
              <a:rPr lang="en-US" sz="3100" baseline="-25000" dirty="0" smtClean="0">
                <a:latin typeface="Times New Roman" pitchFamily="18" charset="0"/>
                <a:cs typeface="Times New Roman" pitchFamily="18" charset="0"/>
              </a:rPr>
              <a:t>2</a:t>
            </a: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from tissues to the lung in form of bicarbonate ion.</a:t>
            </a:r>
          </a:p>
          <a:p>
            <a:pPr marL="0" indent="0">
              <a:lnSpc>
                <a:spcPct val="110000"/>
              </a:lnSpc>
              <a:buNone/>
            </a:pPr>
            <a:endParaRPr lang="en-US" sz="3100" dirty="0">
              <a:latin typeface="Times New Roman" pitchFamily="18" charset="0"/>
              <a:cs typeface="Times New Roman" pitchFamily="18" charset="0"/>
            </a:endParaRPr>
          </a:p>
          <a:p>
            <a:pPr>
              <a:lnSpc>
                <a:spcPct val="110000"/>
              </a:lnSpc>
            </a:pPr>
            <a:r>
              <a:rPr lang="en-US" sz="3100" dirty="0" smtClean="0">
                <a:latin typeface="Times New Roman" pitchFamily="18" charset="0"/>
                <a:cs typeface="Times New Roman" pitchFamily="18" charset="0"/>
              </a:rPr>
              <a:t>Also </a:t>
            </a:r>
            <a:r>
              <a:rPr lang="en-US" sz="3100" dirty="0">
                <a:latin typeface="Times New Roman" pitchFamily="18" charset="0"/>
                <a:cs typeface="Times New Roman" pitchFamily="18" charset="0"/>
              </a:rPr>
              <a:t>hemoglobin in the cells is an excellent acid-base buffer “as is true of most protein”. So that RBC are responsible for most buffering power of whole cell</a:t>
            </a:r>
            <a:r>
              <a:rPr lang="en-US" sz="3100" dirty="0" smtClean="0">
                <a:latin typeface="Times New Roman" pitchFamily="18" charset="0"/>
                <a:cs typeface="Times New Roman" pitchFamily="18" charset="0"/>
              </a:rPr>
              <a:t>.</a:t>
            </a:r>
          </a:p>
          <a:p>
            <a:pPr>
              <a:lnSpc>
                <a:spcPct val="120000"/>
              </a:lnSpc>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03517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lgn="just">
              <a:lnSpc>
                <a:spcPct val="120000"/>
              </a:lnSpc>
              <a:spcAft>
                <a:spcPts val="800"/>
              </a:spcAft>
              <a:buNone/>
            </a:pPr>
            <a:r>
              <a:rPr lang="en-US" sz="3400" b="1" u="sng" dirty="0" smtClean="0">
                <a:solidFill>
                  <a:srgbClr val="FF0000"/>
                </a:solidFill>
                <a:latin typeface="Times New Roman" pitchFamily="18" charset="0"/>
                <a:ea typeface="Calibri" panose="020F0502020204030204" pitchFamily="34" charset="0"/>
                <a:cs typeface="Times New Roman" pitchFamily="18" charset="0"/>
              </a:rPr>
              <a:t>    Synthesis </a:t>
            </a:r>
            <a:r>
              <a:rPr lang="en-US" sz="3400" b="1" u="sng" dirty="0">
                <a:solidFill>
                  <a:srgbClr val="FF0000"/>
                </a:solidFill>
                <a:latin typeface="Times New Roman" pitchFamily="18" charset="0"/>
                <a:ea typeface="Calibri" panose="020F0502020204030204" pitchFamily="34" charset="0"/>
                <a:cs typeface="Times New Roman" pitchFamily="18" charset="0"/>
              </a:rPr>
              <a:t>of RBC “production of RBC “ </a:t>
            </a:r>
            <a:endParaRPr lang="en-US" sz="3400" dirty="0">
              <a:solidFill>
                <a:srgbClr val="FF0000"/>
              </a:solidFill>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3400" dirty="0">
                <a:solidFill>
                  <a:srgbClr val="252525"/>
                </a:solidFill>
                <a:latin typeface="Times New Roman" panose="02020603050405020304" pitchFamily="18" charset="0"/>
                <a:ea typeface="Calibri" panose="020F0502020204030204" pitchFamily="34" charset="0"/>
                <a:cs typeface="Times New Roman" pitchFamily="18" charset="0"/>
              </a:rPr>
              <a:t>In early few weeks of embryonic life, primitive nucleated RBC are produced in yolk sac.</a:t>
            </a:r>
            <a:endParaRPr lang="en-US" sz="3400" dirty="0">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3400" dirty="0">
                <a:solidFill>
                  <a:srgbClr val="252525"/>
                </a:solidFill>
                <a:latin typeface="Times New Roman" panose="02020603050405020304" pitchFamily="18" charset="0"/>
                <a:ea typeface="Calibri" panose="020F0502020204030204" pitchFamily="34" charset="0"/>
                <a:cs typeface="Times New Roman" pitchFamily="18" charset="0"/>
              </a:rPr>
              <a:t>During middle trimester of gestation, the liver is the main organ for production of RBC also RBC produced by spleen and lymph node.</a:t>
            </a:r>
            <a:endParaRPr lang="en-US" sz="3400" dirty="0">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3400" dirty="0" smtClean="0">
                <a:solidFill>
                  <a:srgbClr val="252525"/>
                </a:solidFill>
                <a:latin typeface="Times New Roman" panose="02020603050405020304" pitchFamily="18" charset="0"/>
                <a:ea typeface="Calibri" panose="020F0502020204030204" pitchFamily="34" charset="0"/>
                <a:cs typeface="Times New Roman" pitchFamily="18" charset="0"/>
              </a:rPr>
              <a:t>During </a:t>
            </a:r>
            <a:r>
              <a:rPr lang="en-US" sz="3400" dirty="0">
                <a:solidFill>
                  <a:srgbClr val="252525"/>
                </a:solidFill>
                <a:latin typeface="Times New Roman" panose="02020603050405020304" pitchFamily="18" charset="0"/>
                <a:ea typeface="Calibri" panose="020F0502020204030204" pitchFamily="34" charset="0"/>
                <a:cs typeface="Times New Roman" pitchFamily="18" charset="0"/>
              </a:rPr>
              <a:t>the last month of gestation and after birth RBC are produced by bone marrow.</a:t>
            </a:r>
            <a:endParaRPr lang="en-US" sz="3400" dirty="0">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3400" dirty="0" smtClean="0">
                <a:solidFill>
                  <a:srgbClr val="252525"/>
                </a:solidFill>
                <a:latin typeface="Times New Roman" panose="02020603050405020304" pitchFamily="18" charset="0"/>
                <a:ea typeface="Calibri" panose="020F0502020204030204" pitchFamily="34" charset="0"/>
                <a:cs typeface="Times New Roman" pitchFamily="18" charset="0"/>
              </a:rPr>
              <a:t>Till </a:t>
            </a:r>
            <a:r>
              <a:rPr lang="en-US" sz="3400" dirty="0">
                <a:solidFill>
                  <a:srgbClr val="252525"/>
                </a:solidFill>
                <a:latin typeface="Times New Roman" panose="02020603050405020304" pitchFamily="18" charset="0"/>
                <a:ea typeface="Calibri" panose="020F0502020204030204" pitchFamily="34" charset="0"/>
                <a:cs typeface="Times New Roman" pitchFamily="18" charset="0"/>
              </a:rPr>
              <a:t>5 years old, all bones produce RBC but after the marrow of long bone become fatty and cannot produce </a:t>
            </a:r>
            <a:r>
              <a:rPr lang="en-US" sz="3400" dirty="0" smtClean="0">
                <a:solidFill>
                  <a:srgbClr val="252525"/>
                </a:solidFill>
                <a:latin typeface="Times New Roman" panose="02020603050405020304" pitchFamily="18" charset="0"/>
                <a:ea typeface="Calibri" panose="020F0502020204030204" pitchFamily="34" charset="0"/>
                <a:cs typeface="Times New Roman" pitchFamily="18" charset="0"/>
              </a:rPr>
              <a:t>RBCs</a:t>
            </a:r>
            <a:r>
              <a:rPr lang="en-US" sz="3400" dirty="0">
                <a:solidFill>
                  <a:srgbClr val="252525"/>
                </a:solidFill>
                <a:latin typeface="Times New Roman" panose="02020603050405020304" pitchFamily="18" charset="0"/>
                <a:ea typeface="Calibri" panose="020F0502020204030204" pitchFamily="34" charset="0"/>
                <a:cs typeface="Times New Roman" pitchFamily="18" charset="0"/>
              </a:rPr>
              <a:t>.</a:t>
            </a:r>
            <a:endParaRPr lang="en-US" sz="3400" dirty="0">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3400" dirty="0" smtClean="0">
                <a:solidFill>
                  <a:srgbClr val="252525"/>
                </a:solidFill>
                <a:latin typeface="Times New Roman" panose="02020603050405020304" pitchFamily="18" charset="0"/>
                <a:ea typeface="Calibri" panose="020F0502020204030204" pitchFamily="34" charset="0"/>
                <a:cs typeface="Times New Roman" pitchFamily="18" charset="0"/>
              </a:rPr>
              <a:t>After </a:t>
            </a:r>
            <a:r>
              <a:rPr lang="en-US" sz="3400" dirty="0">
                <a:solidFill>
                  <a:srgbClr val="252525"/>
                </a:solidFill>
                <a:latin typeface="Times New Roman" panose="02020603050405020304" pitchFamily="18" charset="0"/>
                <a:ea typeface="Calibri" panose="020F0502020204030204" pitchFamily="34" charset="0"/>
                <a:cs typeface="Times New Roman" pitchFamily="18" charset="0"/>
              </a:rPr>
              <a:t>20 years, most RBCs are produced by marrow of the membranous bones (such as vertebrae, sternum ribs and ilia).</a:t>
            </a:r>
            <a:endParaRPr lang="en-US" sz="3400" dirty="0">
              <a:latin typeface="Times New Roman" pitchFamily="18" charset="0"/>
              <a:ea typeface="Calibri" panose="020F0502020204030204" pitchFamily="34" charset="0"/>
              <a:cs typeface="Times New Roman" pitchFamily="18" charset="0"/>
            </a:endParaRPr>
          </a:p>
          <a:p>
            <a:endParaRPr lang="en-US" dirty="0"/>
          </a:p>
        </p:txBody>
      </p:sp>
    </p:spTree>
    <p:extLst>
      <p:ext uri="{BB962C8B-B14F-4D97-AF65-F5344CB8AC3E}">
        <p14:creationId xmlns:p14="http://schemas.microsoft.com/office/powerpoint/2010/main" val="820485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32500" lnSpcReduction="20000"/>
          </a:bodyPr>
          <a:lstStyle/>
          <a:p>
            <a:pPr algn="just">
              <a:lnSpc>
                <a:spcPct val="120000"/>
              </a:lnSpc>
              <a:spcAft>
                <a:spcPts val="800"/>
              </a:spcAft>
            </a:pPr>
            <a:r>
              <a:rPr lang="en-US" sz="8000" dirty="0">
                <a:solidFill>
                  <a:srgbClr val="252525"/>
                </a:solidFill>
                <a:latin typeface="Times New Roman" pitchFamily="18" charset="0"/>
                <a:ea typeface="Calibri" panose="020F0502020204030204" pitchFamily="34" charset="0"/>
                <a:cs typeface="Times New Roman" pitchFamily="18" charset="0"/>
              </a:rPr>
              <a:t>All blood cells are produced in the bone marrow from  precursors known as </a:t>
            </a:r>
            <a:r>
              <a:rPr lang="en-US" sz="8000" b="1" i="1" dirty="0">
                <a:solidFill>
                  <a:srgbClr val="252525"/>
                </a:solidFill>
                <a:latin typeface="Times New Roman" panose="02020603050405020304" pitchFamily="18" charset="0"/>
                <a:ea typeface="Calibri" panose="020F0502020204030204" pitchFamily="34" charset="0"/>
                <a:cs typeface="Times New Roman" pitchFamily="18" charset="0"/>
              </a:rPr>
              <a:t>uncommitted pluripotent </a:t>
            </a:r>
            <a:r>
              <a:rPr lang="en-US" sz="8000" b="1" i="1" dirty="0" err="1">
                <a:solidFill>
                  <a:srgbClr val="252525"/>
                </a:solidFill>
                <a:latin typeface="Times New Roman" panose="02020603050405020304" pitchFamily="18" charset="0"/>
                <a:ea typeface="Calibri" panose="020F0502020204030204" pitchFamily="34" charset="0"/>
                <a:cs typeface="Times New Roman" pitchFamily="18" charset="0"/>
              </a:rPr>
              <a:t>hemopoietic</a:t>
            </a:r>
            <a:r>
              <a:rPr lang="en-US" sz="8000" b="1" i="1" dirty="0">
                <a:solidFill>
                  <a:srgbClr val="252525"/>
                </a:solidFill>
                <a:latin typeface="Times New Roman" panose="02020603050405020304" pitchFamily="18" charset="0"/>
                <a:ea typeface="Calibri" panose="020F0502020204030204" pitchFamily="34" charset="0"/>
                <a:cs typeface="Times New Roman" pitchFamily="18" charset="0"/>
              </a:rPr>
              <a:t> stem cells</a:t>
            </a:r>
            <a:r>
              <a:rPr lang="en-US" sz="8000" dirty="0">
                <a:solidFill>
                  <a:srgbClr val="252525"/>
                </a:solidFill>
                <a:latin typeface="Times New Roman" panose="02020603050405020304" pitchFamily="18" charset="0"/>
                <a:ea typeface="Calibri" panose="020F0502020204030204" pitchFamily="34" charset="0"/>
                <a:cs typeface="Times New Roman" pitchFamily="18" charset="0"/>
              </a:rPr>
              <a:t> “</a:t>
            </a:r>
            <a:r>
              <a:rPr lang="en-US" sz="8000" b="1" dirty="0">
                <a:solidFill>
                  <a:srgbClr val="252525"/>
                </a:solidFill>
                <a:latin typeface="Times New Roman" panose="02020603050405020304" pitchFamily="18" charset="0"/>
                <a:ea typeface="Calibri" panose="020F0502020204030204" pitchFamily="34" charset="0"/>
                <a:cs typeface="Times New Roman" pitchFamily="18" charset="0"/>
              </a:rPr>
              <a:t>PHSC</a:t>
            </a:r>
            <a:r>
              <a:rPr lang="en-US" sz="8000" dirty="0">
                <a:solidFill>
                  <a:srgbClr val="252525"/>
                </a:solidFill>
                <a:latin typeface="Times New Roman" panose="02020603050405020304" pitchFamily="18" charset="0"/>
                <a:ea typeface="Calibri" panose="020F0502020204030204" pitchFamily="34" charset="0"/>
                <a:cs typeface="Times New Roman" pitchFamily="18" charset="0"/>
              </a:rPr>
              <a:t>'' from which all the cells in circulating blood are derived. These cells differentiate into progenitor cells for different blood cells. Progenitor cells possess the ability to give rise to clones or group of cells and so they are also called colony forming unit-stem cell (CFU-S). When the cells are designed to form a particular type of blood cells, the stem cells are called </a:t>
            </a:r>
            <a:r>
              <a:rPr lang="en-US" sz="8000" b="1" i="1" dirty="0">
                <a:solidFill>
                  <a:srgbClr val="252525"/>
                </a:solidFill>
                <a:latin typeface="Times New Roman" panose="02020603050405020304" pitchFamily="18" charset="0"/>
                <a:ea typeface="Calibri" panose="020F0502020204030204" pitchFamily="34" charset="0"/>
                <a:cs typeface="Times New Roman" pitchFamily="18" charset="0"/>
              </a:rPr>
              <a:t>committed </a:t>
            </a:r>
            <a:r>
              <a:rPr lang="en-US" sz="8000" b="1" i="1" dirty="0" err="1">
                <a:solidFill>
                  <a:srgbClr val="252525"/>
                </a:solidFill>
                <a:latin typeface="Times New Roman" panose="02020603050405020304" pitchFamily="18" charset="0"/>
                <a:ea typeface="Calibri" panose="020F0502020204030204" pitchFamily="34" charset="0"/>
                <a:cs typeface="Times New Roman" pitchFamily="18" charset="0"/>
              </a:rPr>
              <a:t>hemopoietic</a:t>
            </a:r>
            <a:r>
              <a:rPr lang="en-US" sz="8000" b="1" i="1" dirty="0">
                <a:solidFill>
                  <a:srgbClr val="252525"/>
                </a:solidFill>
                <a:latin typeface="Times New Roman" panose="02020603050405020304" pitchFamily="18" charset="0"/>
                <a:ea typeface="Calibri" panose="020F0502020204030204" pitchFamily="34" charset="0"/>
                <a:cs typeface="Times New Roman" pitchFamily="18" charset="0"/>
              </a:rPr>
              <a:t> stem cell. </a:t>
            </a:r>
            <a:r>
              <a:rPr lang="en-US" sz="8000" dirty="0">
                <a:solidFill>
                  <a:srgbClr val="252525"/>
                </a:solidFill>
                <a:latin typeface="Times New Roman" panose="02020603050405020304" pitchFamily="18" charset="0"/>
                <a:ea typeface="Calibri" panose="020F0502020204030204" pitchFamily="34" charset="0"/>
                <a:cs typeface="Times New Roman" pitchFamily="18" charset="0"/>
              </a:rPr>
              <a:t>Committed stem cells are of two types:</a:t>
            </a:r>
            <a:endParaRPr lang="en-US" sz="8000" dirty="0">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8000" dirty="0">
                <a:solidFill>
                  <a:srgbClr val="252525"/>
                </a:solidFill>
                <a:latin typeface="Times New Roman" panose="02020603050405020304" pitchFamily="18" charset="0"/>
                <a:ea typeface="Calibri" panose="020F0502020204030204" pitchFamily="34" charset="0"/>
                <a:cs typeface="Times New Roman" pitchFamily="18" charset="0"/>
              </a:rPr>
              <a:t>1. Lymphoid stem cell which give rise to lymphocytes</a:t>
            </a:r>
            <a:endParaRPr lang="en-US" sz="8000" dirty="0">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8000" dirty="0">
                <a:solidFill>
                  <a:srgbClr val="252525"/>
                </a:solidFill>
                <a:latin typeface="Times New Roman" panose="02020603050405020304" pitchFamily="18" charset="0"/>
                <a:ea typeface="Calibri" panose="020F0502020204030204" pitchFamily="34" charset="0"/>
                <a:cs typeface="Times New Roman" pitchFamily="18" charset="0"/>
              </a:rPr>
              <a:t>2. Colony forming unit stem cell (CFU-S) which gives rise to blood cells other than lymphocytes.</a:t>
            </a:r>
            <a:endParaRPr lang="en-US" sz="8000" dirty="0">
              <a:latin typeface="Times New Roman" pitchFamily="18" charset="0"/>
              <a:ea typeface="Calibri" panose="020F0502020204030204" pitchFamily="34" charset="0"/>
              <a:cs typeface="Times New Roman" pitchFamily="18" charset="0"/>
            </a:endParaRPr>
          </a:p>
          <a:p>
            <a:endParaRPr lang="en-US" dirty="0"/>
          </a:p>
        </p:txBody>
      </p:sp>
    </p:spTree>
    <p:extLst>
      <p:ext uri="{BB962C8B-B14F-4D97-AF65-F5344CB8AC3E}">
        <p14:creationId xmlns:p14="http://schemas.microsoft.com/office/powerpoint/2010/main" val="20874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120000"/>
              </a:lnSpc>
              <a:spcAft>
                <a:spcPts val="800"/>
              </a:spcAft>
            </a:pPr>
            <a:r>
              <a:rPr lang="en-US" b="1" dirty="0">
                <a:solidFill>
                  <a:srgbClr val="252525"/>
                </a:solidFill>
                <a:latin typeface="Times New Roman" panose="02020603050405020304" pitchFamily="18" charset="0"/>
                <a:ea typeface="Calibri" panose="020F0502020204030204" pitchFamily="34" charset="0"/>
                <a:cs typeface="Times New Roman" pitchFamily="18" charset="0"/>
              </a:rPr>
              <a:t>Burst forming unit-</a:t>
            </a:r>
            <a:r>
              <a:rPr lang="en-US" b="1" dirty="0" err="1">
                <a:solidFill>
                  <a:srgbClr val="252525"/>
                </a:solidFill>
                <a:latin typeface="Times New Roman" panose="02020603050405020304" pitchFamily="18" charset="0"/>
                <a:ea typeface="Calibri" panose="020F0502020204030204" pitchFamily="34" charset="0"/>
                <a:cs typeface="Times New Roman" pitchFamily="18" charset="0"/>
              </a:rPr>
              <a:t>erythroid</a:t>
            </a:r>
            <a:r>
              <a:rPr lang="en-US" b="1" dirty="0">
                <a:solidFill>
                  <a:srgbClr val="252525"/>
                </a:solidFill>
                <a:latin typeface="Times New Roman" panose="02020603050405020304" pitchFamily="18" charset="0"/>
                <a:ea typeface="Calibri" panose="020F0502020204030204" pitchFamily="34" charset="0"/>
                <a:cs typeface="Times New Roman" pitchFamily="18" charset="0"/>
              </a:rPr>
              <a:t> (BFU-E) </a:t>
            </a:r>
            <a:r>
              <a:rPr lang="en-US" dirty="0">
                <a:solidFill>
                  <a:srgbClr val="252525"/>
                </a:solidFill>
                <a:latin typeface="Times New Roman" panose="02020603050405020304" pitchFamily="18" charset="0"/>
                <a:ea typeface="Calibri" panose="020F0502020204030204" pitchFamily="34" charset="0"/>
                <a:cs typeface="Times New Roman" pitchFamily="18" charset="0"/>
              </a:rPr>
              <a:t>is an </a:t>
            </a:r>
            <a:r>
              <a:rPr lang="en-US" dirty="0" err="1">
                <a:solidFill>
                  <a:srgbClr val="252525"/>
                </a:solidFill>
                <a:latin typeface="Times New Roman" panose="02020603050405020304" pitchFamily="18" charset="0"/>
                <a:ea typeface="Calibri" panose="020F0502020204030204" pitchFamily="34" charset="0"/>
                <a:cs typeface="Times New Roman" pitchFamily="18" charset="0"/>
              </a:rPr>
              <a:t>erythroid</a:t>
            </a:r>
            <a:r>
              <a:rPr lang="en-US" dirty="0">
                <a:solidFill>
                  <a:srgbClr val="252525"/>
                </a:solidFill>
                <a:latin typeface="Times New Roman" panose="02020603050405020304" pitchFamily="18" charset="0"/>
                <a:ea typeface="Calibri" panose="020F0502020204030204" pitchFamily="34" charset="0"/>
                <a:cs typeface="Times New Roman" pitchFamily="18" charset="0"/>
              </a:rPr>
              <a:t> progenitor that is very immature and is considered as a progenitor of CFU-F. </a:t>
            </a:r>
            <a:endParaRPr lang="en-US" dirty="0">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dirty="0">
                <a:solidFill>
                  <a:srgbClr val="252525"/>
                </a:solidFill>
                <a:latin typeface="Times New Roman" panose="02020603050405020304" pitchFamily="18" charset="0"/>
                <a:ea typeface="Calibri" panose="020F0502020204030204" pitchFamily="34" charset="0"/>
                <a:cs typeface="Times New Roman" pitchFamily="18" charset="0"/>
              </a:rPr>
              <a:t>From CFU-E, by differentiation blast cells are produced. The first identifiable</a:t>
            </a:r>
            <a:r>
              <a:rPr lang="en-US" b="1" dirty="0">
                <a:solidFill>
                  <a:srgbClr val="252525"/>
                </a:solidFill>
                <a:latin typeface="Times New Roman" panose="02020603050405020304" pitchFamily="18" charset="0"/>
                <a:ea typeface="Calibri" panose="020F0502020204030204" pitchFamily="34" charset="0"/>
                <a:cs typeface="Times New Roman" pitchFamily="18" charset="0"/>
              </a:rPr>
              <a:t> </a:t>
            </a:r>
            <a:r>
              <a:rPr lang="en-US" dirty="0">
                <a:solidFill>
                  <a:srgbClr val="252525"/>
                </a:solidFill>
                <a:latin typeface="Times New Roman" panose="02020603050405020304" pitchFamily="18" charset="0"/>
                <a:ea typeface="Calibri" panose="020F0502020204030204" pitchFamily="34" charset="0"/>
                <a:cs typeface="Times New Roman" pitchFamily="18" charset="0"/>
              </a:rPr>
              <a:t>blast cell in erythropoiesis is </a:t>
            </a:r>
            <a:r>
              <a:rPr lang="en-US" dirty="0" err="1">
                <a:solidFill>
                  <a:srgbClr val="252525"/>
                </a:solidFill>
                <a:latin typeface="Times New Roman" panose="02020603050405020304" pitchFamily="18" charset="0"/>
                <a:ea typeface="Calibri" panose="020F0502020204030204" pitchFamily="34" charset="0"/>
                <a:cs typeface="Times New Roman" pitchFamily="18" charset="0"/>
              </a:rPr>
              <a:t>proerythroblast</a:t>
            </a:r>
            <a:r>
              <a:rPr lang="en-US" dirty="0" smtClean="0">
                <a:solidFill>
                  <a:srgbClr val="252525"/>
                </a:solidFill>
                <a:latin typeface="Times New Roman" panose="02020603050405020304" pitchFamily="18" charset="0"/>
                <a:ea typeface="Calibri" panose="020F0502020204030204" pitchFamily="34" charset="0"/>
                <a:cs typeface="Times New Roman" pitchFamily="18" charset="0"/>
              </a:rPr>
              <a:t>.</a:t>
            </a:r>
            <a:r>
              <a:rPr lang="en-US" b="1" dirty="0">
                <a:solidFill>
                  <a:srgbClr val="252525"/>
                </a:solidFill>
                <a:latin typeface="Times New Roman" pitchFamily="18" charset="0"/>
                <a:ea typeface="Calibri" panose="020F0502020204030204" pitchFamily="34" charset="0"/>
                <a:cs typeface="Times New Roman" pitchFamily="18" charset="0"/>
              </a:rPr>
              <a:t> </a:t>
            </a:r>
            <a:endParaRPr lang="en-US" b="1" dirty="0" smtClean="0">
              <a:solidFill>
                <a:srgbClr val="252525"/>
              </a:solidFill>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b="1" dirty="0" smtClean="0">
                <a:solidFill>
                  <a:srgbClr val="252525"/>
                </a:solidFill>
                <a:latin typeface="Times New Roman" pitchFamily="18" charset="0"/>
                <a:ea typeface="Calibri" panose="020F0502020204030204" pitchFamily="34" charset="0"/>
                <a:cs typeface="Times New Roman" pitchFamily="18" charset="0"/>
              </a:rPr>
              <a:t>Erythropoiesis</a:t>
            </a:r>
            <a:r>
              <a:rPr lang="en-US" b="1" dirty="0">
                <a:solidFill>
                  <a:srgbClr val="252525"/>
                </a:solidFill>
                <a:latin typeface="Times New Roman" pitchFamily="18" charset="0"/>
                <a:ea typeface="Calibri" panose="020F0502020204030204" pitchFamily="34" charset="0"/>
                <a:cs typeface="Times New Roman" pitchFamily="18" charset="0"/>
              </a:rPr>
              <a:t>: </a:t>
            </a:r>
            <a:r>
              <a:rPr lang="en-US" dirty="0">
                <a:solidFill>
                  <a:srgbClr val="252525"/>
                </a:solidFill>
                <a:latin typeface="Times New Roman" panose="02020603050405020304" pitchFamily="18" charset="0"/>
                <a:ea typeface="Calibri" panose="020F0502020204030204" pitchFamily="34" charset="0"/>
                <a:cs typeface="Times New Roman" pitchFamily="18" charset="0"/>
              </a:rPr>
              <a:t>The entire process</a:t>
            </a:r>
            <a:r>
              <a:rPr lang="en-US" b="1" dirty="0">
                <a:solidFill>
                  <a:srgbClr val="252525"/>
                </a:solidFill>
                <a:latin typeface="Times New Roman" panose="02020603050405020304" pitchFamily="18" charset="0"/>
                <a:ea typeface="Calibri" panose="020F0502020204030204" pitchFamily="34" charset="0"/>
                <a:cs typeface="Times New Roman" pitchFamily="18" charset="0"/>
              </a:rPr>
              <a:t> </a:t>
            </a:r>
            <a:r>
              <a:rPr lang="en-US" dirty="0">
                <a:solidFill>
                  <a:srgbClr val="252525"/>
                </a:solidFill>
                <a:latin typeface="Times New Roman" panose="02020603050405020304" pitchFamily="18" charset="0"/>
                <a:ea typeface="Calibri" panose="020F0502020204030204" pitchFamily="34" charset="0"/>
                <a:cs typeface="Times New Roman" pitchFamily="18" charset="0"/>
              </a:rPr>
              <a:t>by which red blood are formed in the body is termed </a:t>
            </a:r>
            <a:r>
              <a:rPr lang="en-US" b="1" i="1" dirty="0">
                <a:solidFill>
                  <a:srgbClr val="252525"/>
                </a:solidFill>
                <a:latin typeface="Times New Roman" panose="02020603050405020304" pitchFamily="18" charset="0"/>
                <a:ea typeface="Calibri" panose="020F0502020204030204" pitchFamily="34" charset="0"/>
                <a:cs typeface="Times New Roman" pitchFamily="18" charset="0"/>
              </a:rPr>
              <a:t>Erythropoiesis</a:t>
            </a:r>
            <a:r>
              <a:rPr lang="en-US" dirty="0">
                <a:solidFill>
                  <a:srgbClr val="252525"/>
                </a:solidFill>
                <a:latin typeface="Times New Roman" panose="02020603050405020304" pitchFamily="18" charset="0"/>
                <a:ea typeface="Calibri" panose="020F0502020204030204" pitchFamily="34" charset="0"/>
                <a:cs typeface="Times New Roman" pitchFamily="18" charset="0"/>
              </a:rPr>
              <a:t>. While the formation of blood cells in general is termed </a:t>
            </a:r>
            <a:r>
              <a:rPr lang="en-US" b="1" i="1" dirty="0" err="1">
                <a:solidFill>
                  <a:srgbClr val="252525"/>
                </a:solidFill>
                <a:latin typeface="Times New Roman" panose="02020603050405020304" pitchFamily="18" charset="0"/>
                <a:ea typeface="Calibri" panose="020F0502020204030204" pitchFamily="34" charset="0"/>
                <a:cs typeface="Times New Roman" pitchFamily="18" charset="0"/>
              </a:rPr>
              <a:t>hemopoiesis</a:t>
            </a:r>
            <a:endParaRPr lang="en-US" dirty="0">
              <a:latin typeface="Times New Roman" pitchFamily="18" charset="0"/>
              <a:ea typeface="Calibri" panose="020F0502020204030204" pitchFamily="34" charset="0"/>
              <a:cs typeface="Times New Roman" pitchFamily="18" charset="0"/>
            </a:endParaRPr>
          </a:p>
          <a:p>
            <a:pPr algn="just">
              <a:lnSpc>
                <a:spcPct val="120000"/>
              </a:lnSpc>
              <a:spcAft>
                <a:spcPts val="800"/>
              </a:spcAft>
            </a:pPr>
            <a:endParaRPr lang="en-US" dirty="0">
              <a:latin typeface="Times New Roman" pitchFamily="18" charset="0"/>
              <a:ea typeface="Calibri" panose="020F0502020204030204" pitchFamily="34" charset="0"/>
              <a:cs typeface="Times New Roman" pitchFamily="18" charset="0"/>
            </a:endParaRPr>
          </a:p>
          <a:p>
            <a:endParaRPr lang="en-US" dirty="0"/>
          </a:p>
        </p:txBody>
      </p:sp>
    </p:spTree>
    <p:extLst>
      <p:ext uri="{BB962C8B-B14F-4D97-AF65-F5344CB8AC3E}">
        <p14:creationId xmlns:p14="http://schemas.microsoft.com/office/powerpoint/2010/main" val="102276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522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32500" lnSpcReduction="20000"/>
          </a:bodyPr>
          <a:lstStyle/>
          <a:p>
            <a:pPr marL="0" indent="0" algn="just">
              <a:lnSpc>
                <a:spcPct val="120000"/>
              </a:lnSpc>
              <a:spcAft>
                <a:spcPts val="800"/>
              </a:spcAft>
              <a:buNone/>
            </a:pPr>
            <a:r>
              <a:rPr lang="en-US" sz="7400" b="1" dirty="0" smtClean="0">
                <a:solidFill>
                  <a:schemeClr val="accent1"/>
                </a:solidFill>
                <a:latin typeface="Times New Roman" panose="02020603050405020304" pitchFamily="18" charset="0"/>
                <a:ea typeface="Calibri" panose="020F0502020204030204" pitchFamily="34" charset="0"/>
                <a:cs typeface="Times New Roman" pitchFamily="18" charset="0"/>
              </a:rPr>
              <a:t>      Factors </a:t>
            </a:r>
            <a:r>
              <a:rPr lang="en-US" sz="7400" b="1" dirty="0">
                <a:solidFill>
                  <a:schemeClr val="accent1"/>
                </a:solidFill>
                <a:latin typeface="Times New Roman" panose="02020603050405020304" pitchFamily="18" charset="0"/>
                <a:ea typeface="Calibri" panose="020F0502020204030204" pitchFamily="34" charset="0"/>
                <a:cs typeface="Times New Roman" pitchFamily="18" charset="0"/>
              </a:rPr>
              <a:t>affecting erythropoiesis</a:t>
            </a:r>
            <a:endParaRPr lang="en-US" sz="7400" dirty="0">
              <a:solidFill>
                <a:schemeClr val="accent1"/>
              </a:solidFill>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1</a:t>
            </a:r>
            <a:r>
              <a:rPr lang="en-US" sz="6000" b="1" dirty="0">
                <a:solidFill>
                  <a:srgbClr val="252525"/>
                </a:solidFill>
                <a:latin typeface="Times New Roman" panose="02020603050405020304" pitchFamily="18" charset="0"/>
                <a:ea typeface="Calibri" panose="020F0502020204030204" pitchFamily="34" charset="0"/>
                <a:cs typeface="Times New Roman" pitchFamily="18" charset="0"/>
              </a:rPr>
              <a:t>. Hormones</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androgens increase erythropoietin secretion and this is the reason for increased RBC count in male than female While estrogen decreased, </a:t>
            </a:r>
            <a:r>
              <a:rPr lang="en-US" sz="6000" dirty="0" err="1">
                <a:solidFill>
                  <a:srgbClr val="252525"/>
                </a:solidFill>
                <a:latin typeface="Times New Roman" panose="02020603050405020304" pitchFamily="18" charset="0"/>
                <a:ea typeface="Calibri" panose="020F0502020204030204" pitchFamily="34" charset="0"/>
                <a:cs typeface="Times New Roman" pitchFamily="18" charset="0"/>
              </a:rPr>
              <a:t>thyroxine</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increased because T4 increase tissue metabolism leading to decrease oxygen tension leading to increase erythropoietin secretion so anemia is a feature in hypothyroidism. Other hormones such as ACTH, prolactin, growth, vasopressin, serotonin and noradrenaline increase erythropoiesis.</a:t>
            </a:r>
            <a:endParaRPr lang="en-US" sz="6000" dirty="0">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2. </a:t>
            </a:r>
            <a:r>
              <a:rPr lang="en-US" sz="6000" b="1" dirty="0">
                <a:solidFill>
                  <a:srgbClr val="252525"/>
                </a:solidFill>
                <a:latin typeface="Times New Roman" panose="02020603050405020304" pitchFamily="18" charset="0"/>
                <a:ea typeface="Calibri" panose="020F0502020204030204" pitchFamily="34" charset="0"/>
                <a:cs typeface="Times New Roman" pitchFamily="18" charset="0"/>
              </a:rPr>
              <a:t>Metal</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Iron, copper and cobalt are very essential for erythropoiesis.</a:t>
            </a:r>
            <a:endParaRPr lang="en-US" sz="6000" dirty="0">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3. </a:t>
            </a:r>
            <a:r>
              <a:rPr lang="en-US" sz="6000" b="1" dirty="0">
                <a:solidFill>
                  <a:srgbClr val="252525"/>
                </a:solidFill>
                <a:latin typeface="Times New Roman" panose="02020603050405020304" pitchFamily="18" charset="0"/>
                <a:ea typeface="Calibri" panose="020F0502020204030204" pitchFamily="34" charset="0"/>
                <a:cs typeface="Times New Roman" pitchFamily="18" charset="0"/>
              </a:rPr>
              <a:t>Lipid and proteins</a:t>
            </a:r>
            <a:endParaRPr lang="en-US" sz="6000" dirty="0">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4</a:t>
            </a:r>
            <a:r>
              <a:rPr lang="en-US" sz="6000" b="1" dirty="0">
                <a:solidFill>
                  <a:srgbClr val="252525"/>
                </a:solidFill>
                <a:latin typeface="Times New Roman" panose="02020603050405020304" pitchFamily="18" charset="0"/>
                <a:ea typeface="Calibri" panose="020F0502020204030204" pitchFamily="34" charset="0"/>
                <a:cs typeface="Times New Roman" pitchFamily="18" charset="0"/>
              </a:rPr>
              <a:t>. Vitamins</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vitamins B, C, D and E are necessary for the erythropoiesis for example </a:t>
            </a:r>
            <a:r>
              <a:rPr lang="en-US" sz="6000" dirty="0" err="1">
                <a:solidFill>
                  <a:srgbClr val="252525"/>
                </a:solidFill>
                <a:latin typeface="Times New Roman" panose="02020603050405020304" pitchFamily="18" charset="0"/>
                <a:ea typeface="Calibri" panose="020F0502020204030204" pitchFamily="34" charset="0"/>
                <a:cs typeface="Times New Roman" pitchFamily="18" charset="0"/>
              </a:rPr>
              <a:t>vit</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C help the conversion of ferric to ferrous ion.</a:t>
            </a:r>
            <a:endParaRPr lang="en-US" sz="6000" dirty="0">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5</a:t>
            </a:r>
            <a:r>
              <a:rPr lang="en-US" sz="6000" b="1" dirty="0">
                <a:solidFill>
                  <a:srgbClr val="252525"/>
                </a:solidFill>
                <a:latin typeface="Times New Roman" panose="02020603050405020304" pitchFamily="18" charset="0"/>
                <a:ea typeface="Calibri" panose="020F0502020204030204" pitchFamily="34" charset="0"/>
                <a:cs typeface="Times New Roman" pitchFamily="18" charset="0"/>
              </a:rPr>
              <a:t>. Maturation factor</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a:t>
            </a:r>
            <a:r>
              <a:rPr lang="en-US" sz="6000" i="1" dirty="0">
                <a:solidFill>
                  <a:srgbClr val="252525"/>
                </a:solidFill>
                <a:latin typeface="Times New Roman" panose="02020603050405020304" pitchFamily="18" charset="0"/>
                <a:ea typeface="Calibri" panose="020F0502020204030204" pitchFamily="34" charset="0"/>
                <a:cs typeface="Times New Roman" pitchFamily="18" charset="0"/>
              </a:rPr>
              <a:t>Vitamin B12</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 and </a:t>
            </a:r>
            <a:r>
              <a:rPr lang="en-US" sz="6000" i="1" dirty="0">
                <a:solidFill>
                  <a:srgbClr val="252525"/>
                </a:solidFill>
                <a:latin typeface="Times New Roman" panose="02020603050405020304" pitchFamily="18" charset="0"/>
                <a:ea typeface="Calibri" panose="020F0502020204030204" pitchFamily="34" charset="0"/>
                <a:cs typeface="Times New Roman" pitchFamily="18" charset="0"/>
              </a:rPr>
              <a:t>Folic acid</a:t>
            </a:r>
            <a:r>
              <a:rPr lang="en-US" sz="6000" dirty="0">
                <a:solidFill>
                  <a:srgbClr val="252525"/>
                </a:solidFill>
                <a:latin typeface="Times New Roman" panose="02020603050405020304" pitchFamily="18" charset="0"/>
                <a:ea typeface="Calibri" panose="020F0502020204030204" pitchFamily="34" charset="0"/>
                <a:cs typeface="Times New Roman" pitchFamily="18" charset="0"/>
              </a:rPr>
              <a:t>.</a:t>
            </a:r>
            <a:endParaRPr lang="en-US" sz="6000" dirty="0">
              <a:latin typeface="Times New Roman" pitchFamily="18" charset="0"/>
              <a:ea typeface="Calibri" panose="020F0502020204030204" pitchFamily="34" charset="0"/>
              <a:cs typeface="Times New Roman" pitchFamily="18" charset="0"/>
            </a:endParaRPr>
          </a:p>
          <a:p>
            <a:endParaRPr lang="en-US" dirty="0"/>
          </a:p>
        </p:txBody>
      </p:sp>
    </p:spTree>
    <p:extLst>
      <p:ext uri="{BB962C8B-B14F-4D97-AF65-F5344CB8AC3E}">
        <p14:creationId xmlns:p14="http://schemas.microsoft.com/office/powerpoint/2010/main" val="3055538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spcAft>
                <a:spcPts val="800"/>
              </a:spcAft>
            </a:pPr>
            <a:r>
              <a:rPr lang="en-US" sz="24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Vitamin B12</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Vitamin B12 is also known as </a:t>
            </a:r>
            <a:r>
              <a:rPr lang="en-US" sz="2400" b="1" i="1" dirty="0">
                <a:solidFill>
                  <a:srgbClr val="252525"/>
                </a:solidFill>
                <a:latin typeface="Times New Roman" panose="02020603050405020304" pitchFamily="18" charset="0"/>
                <a:ea typeface="Calibri" panose="020F0502020204030204" pitchFamily="34" charset="0"/>
                <a:cs typeface="Arial" panose="020B0604020202020204" pitchFamily="34" charset="0"/>
              </a:rPr>
              <a:t>extrinsic factor</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For the absorption of B12 from the intestine, </a:t>
            </a:r>
            <a:r>
              <a:rPr lang="en-US" sz="2400" b="1" i="1" dirty="0">
                <a:solidFill>
                  <a:srgbClr val="252525"/>
                </a:solidFill>
                <a:latin typeface="Times New Roman" panose="02020603050405020304" pitchFamily="18" charset="0"/>
                <a:ea typeface="Calibri" panose="020F0502020204030204" pitchFamily="34" charset="0"/>
                <a:cs typeface="Arial" panose="020B0604020202020204" pitchFamily="34" charset="0"/>
              </a:rPr>
              <a:t>Intrinsic factor of castle</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secreted by the parietal cells of stomach is necessary. Intrinsic factor combines with B12 to forma complex. This complex attach to receptors in the </a:t>
            </a:r>
            <a:r>
              <a:rPr lang="en-US" sz="2400" dirty="0" err="1">
                <a:solidFill>
                  <a:srgbClr val="252525"/>
                </a:solidFill>
                <a:latin typeface="Times New Roman" panose="02020603050405020304" pitchFamily="18" charset="0"/>
                <a:ea typeface="Calibri" panose="020F0502020204030204" pitchFamily="34" charset="0"/>
                <a:cs typeface="Arial" panose="020B0604020202020204" pitchFamily="34" charset="0"/>
              </a:rPr>
              <a:t>ileal</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mucosa which contain </a:t>
            </a:r>
            <a:r>
              <a:rPr lang="en-US" sz="2400" b="1" i="1" dirty="0" err="1">
                <a:solidFill>
                  <a:srgbClr val="252525"/>
                </a:solidFill>
                <a:latin typeface="Times New Roman" panose="02020603050405020304" pitchFamily="18" charset="0"/>
                <a:ea typeface="Calibri" panose="020F0502020204030204" pitchFamily="34" charset="0"/>
                <a:cs typeface="Arial" panose="020B0604020202020204" pitchFamily="34" charset="0"/>
              </a:rPr>
              <a:t>cubulin</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a:t>
            </a:r>
            <a:r>
              <a:rPr lang="en-US" sz="2400" dirty="0" err="1">
                <a:solidFill>
                  <a:srgbClr val="252525"/>
                </a:solidFill>
                <a:latin typeface="Times New Roman" panose="02020603050405020304" pitchFamily="18" charset="0"/>
                <a:ea typeface="Calibri" panose="020F0502020204030204" pitchFamily="34" charset="0"/>
                <a:cs typeface="Arial" panose="020B0604020202020204" pitchFamily="34" charset="0"/>
              </a:rPr>
              <a:t>Cubulin</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responsible for the uptake of the complex into the enterocyte by endocytosis. Vitamin B12 is stored in liver.</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en-US" sz="2400" b="1" i="1" dirty="0">
                <a:solidFill>
                  <a:srgbClr val="252525"/>
                </a:solidFill>
                <a:latin typeface="Times New Roman" panose="02020603050405020304" pitchFamily="18" charset="0"/>
                <a:ea typeface="Calibri" panose="020F0502020204030204" pitchFamily="34" charset="0"/>
                <a:cs typeface="Arial" panose="020B0604020202020204" pitchFamily="34" charset="0"/>
              </a:rPr>
              <a:t>Action of B12</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a:t>
            </a: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B12 increase </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DNA synthesis and decrease the maturation time of RBC. </a:t>
            </a: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It </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interact with folic acid in the synthesis </a:t>
            </a: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of DNA .In B12 </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deficiency, maturation time is increased and the number of cells is decreased and the cells will be large leading to megaloblastic anemia or pernicious anemia.</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8658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07000"/>
              </a:lnSpc>
              <a:spcAft>
                <a:spcPts val="800"/>
              </a:spcAft>
            </a:pPr>
            <a:r>
              <a:rPr lang="en-US" b="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Folic acid</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   Folic </a:t>
            </a:r>
            <a:r>
              <a:rPr lang="en-US" dirty="0">
                <a:solidFill>
                  <a:srgbClr val="252525"/>
                </a:solidFill>
                <a:latin typeface="Times New Roman" panose="02020603050405020304" pitchFamily="18" charset="0"/>
                <a:ea typeface="Calibri" panose="020F0502020204030204" pitchFamily="34" charset="0"/>
                <a:cs typeface="Arial" panose="020B0604020202020204" pitchFamily="34" charset="0"/>
              </a:rPr>
              <a:t>acid is also essential for DNA synthesis and RBC maturation. Also its deficiency is leading to megaloblastic anemia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3751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lnSpc>
                <a:spcPct val="110000"/>
              </a:lnSpc>
              <a:spcAft>
                <a:spcPts val="800"/>
              </a:spcAft>
            </a:pPr>
            <a:r>
              <a:rPr lang="en-US" sz="2800" b="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Regulation of RBC production</a:t>
            </a:r>
            <a:endParaRPr lang="en-US"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lnSpc>
                <a:spcPct val="110000"/>
              </a:lnSpc>
              <a:spcAft>
                <a:spcPts val="800"/>
              </a:spcAft>
            </a:pP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The principle </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that stimulates RBCs production is circulating hormone called “</a:t>
            </a:r>
            <a:r>
              <a:rPr lang="en-US" sz="2400" b="1" i="1" dirty="0">
                <a:solidFill>
                  <a:srgbClr val="252525"/>
                </a:solidFill>
                <a:latin typeface="Times New Roman" panose="02020603050405020304" pitchFamily="18" charset="0"/>
                <a:ea typeface="Calibri" panose="020F0502020204030204" pitchFamily="34" charset="0"/>
                <a:cs typeface="Arial" panose="020B0604020202020204" pitchFamily="34" charset="0"/>
              </a:rPr>
              <a:t>erythropoietin</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mainly formed in the kidney. Erythropoietin secreted in case of hypoxia (low oxygen tension in the tissues).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10000"/>
              </a:lnSpc>
              <a:spcAft>
                <a:spcPts val="800"/>
              </a:spcAft>
            </a:pPr>
            <a:endPar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10000"/>
              </a:lnSpc>
              <a:spcAft>
                <a:spcPts val="800"/>
              </a:spcAft>
            </a:pP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The factors that decrease oxygen (hypoxia) is: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0000"/>
              </a:lnSpc>
              <a:spcAft>
                <a:spcPts val="800"/>
              </a:spcAft>
              <a:buNone/>
            </a:pP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1) Low blood volume    </a:t>
            </a: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2</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anemia                 </a:t>
            </a:r>
            <a:endPar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0000"/>
              </a:lnSpc>
              <a:spcAft>
                <a:spcPts val="800"/>
              </a:spcAft>
              <a:buNone/>
            </a:pP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3</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low hemoglobin    4) poor blood flow         </a:t>
            </a:r>
            <a:endPar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0000"/>
              </a:lnSpc>
              <a:spcAft>
                <a:spcPts val="800"/>
              </a:spcAft>
              <a:buNone/>
            </a:pPr>
            <a:r>
              <a:rPr lang="en-US" sz="2400" dirty="0" smtClean="0">
                <a:solidFill>
                  <a:srgbClr val="252525"/>
                </a:solidFill>
                <a:latin typeface="Times New Roman" panose="02020603050405020304" pitchFamily="18" charset="0"/>
                <a:ea typeface="Calibri" panose="020F0502020204030204" pitchFamily="34" charset="0"/>
                <a:cs typeface="Arial" panose="020B0604020202020204" pitchFamily="34" charset="0"/>
              </a:rPr>
              <a:t>5</a:t>
            </a:r>
            <a:r>
              <a:rPr lang="en-US" sz="2400" dirty="0">
                <a:solidFill>
                  <a:srgbClr val="252525"/>
                </a:solidFill>
                <a:latin typeface="Times New Roman" panose="02020603050405020304" pitchFamily="18" charset="0"/>
                <a:ea typeface="Calibri" panose="020F0502020204030204" pitchFamily="34" charset="0"/>
                <a:cs typeface="Arial" panose="020B0604020202020204" pitchFamily="34" charset="0"/>
              </a:rPr>
              <a:t>) pulmonary disease            6) very high altitude. </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61016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rot="20412242">
            <a:off x="546382" y="2111298"/>
            <a:ext cx="8229600" cy="3999303"/>
          </a:xfrm>
        </p:spPr>
        <p:txBody>
          <a:bodyPr>
            <a:normAutofit/>
          </a:bodyPr>
          <a:lstStyle/>
          <a:p>
            <a:pPr marL="0" indent="0">
              <a:buNone/>
            </a:pPr>
            <a:r>
              <a:rPr lang="en-US" sz="5400" dirty="0" smtClean="0"/>
              <a:t>       </a:t>
            </a:r>
            <a:r>
              <a:rPr lang="en-US" sz="6000" b="1" dirty="0" smtClean="0">
                <a:solidFill>
                  <a:srgbClr val="FF0000"/>
                </a:solidFill>
                <a:latin typeface="Edwardian Script ITC" pitchFamily="66" charset="0"/>
              </a:rPr>
              <a:t>THANK YOU</a:t>
            </a:r>
            <a:endParaRPr lang="en-US" sz="6000" b="1" dirty="0">
              <a:solidFill>
                <a:srgbClr val="FF0000"/>
              </a:solidFill>
              <a:latin typeface="Edwardian Script ITC" pitchFamily="66" charset="0"/>
            </a:endParaRPr>
          </a:p>
        </p:txBody>
      </p:sp>
    </p:spTree>
    <p:extLst>
      <p:ext uri="{BB962C8B-B14F-4D97-AF65-F5344CB8AC3E}">
        <p14:creationId xmlns:p14="http://schemas.microsoft.com/office/powerpoint/2010/main" val="323637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400800"/>
          </a:xfrm>
        </p:spPr>
        <p:txBody>
          <a:bodyPr>
            <a:normAutofit fontScale="40000" lnSpcReduction="20000"/>
          </a:bodyPr>
          <a:lstStyle/>
          <a:p>
            <a:pPr marL="3657600" lvl="8" indent="0">
              <a:lnSpc>
                <a:spcPct val="120000"/>
              </a:lnSpc>
              <a:buNone/>
            </a:pPr>
            <a:r>
              <a:rPr lang="en-US" sz="7000" b="1" u="sng" dirty="0">
                <a:solidFill>
                  <a:srgbClr val="FF0000"/>
                </a:solidFill>
                <a:latin typeface="Times New Roman" pitchFamily="18" charset="0"/>
                <a:cs typeface="Times New Roman" pitchFamily="18" charset="0"/>
              </a:rPr>
              <a:t>General function of blood </a:t>
            </a:r>
            <a:r>
              <a:rPr lang="en-US" sz="6000" b="1" dirty="0">
                <a:latin typeface="Times New Roman" pitchFamily="18" charset="0"/>
                <a:cs typeface="Times New Roman" pitchFamily="18" charset="0"/>
              </a:rPr>
              <a:t>	</a:t>
            </a:r>
            <a:endParaRPr lang="en-US" sz="6000" dirty="0">
              <a:latin typeface="Times New Roman" pitchFamily="18" charset="0"/>
              <a:cs typeface="Times New Roman" pitchFamily="18" charset="0"/>
            </a:endParaRPr>
          </a:p>
          <a:p>
            <a:pPr marL="0" indent="0">
              <a:lnSpc>
                <a:spcPct val="120000"/>
              </a:lnSpc>
              <a:buNone/>
            </a:pPr>
            <a:r>
              <a:rPr lang="en-US" sz="6000" dirty="0">
                <a:latin typeface="Times New Roman" pitchFamily="18" charset="0"/>
                <a:cs typeface="Times New Roman" pitchFamily="18" charset="0"/>
              </a:rPr>
              <a:t>1) Nutrients transfer from elemental canal to the tissues.</a:t>
            </a:r>
          </a:p>
          <a:p>
            <a:pPr marL="0" indent="0">
              <a:lnSpc>
                <a:spcPct val="120000"/>
              </a:lnSpc>
              <a:buNone/>
            </a:pPr>
            <a:r>
              <a:rPr lang="en-US" sz="6000" dirty="0">
                <a:latin typeface="Times New Roman" pitchFamily="18" charset="0"/>
                <a:cs typeface="Times New Roman" pitchFamily="18" charset="0"/>
              </a:rPr>
              <a:t>2) Transfer the metabolic waste substances from the cells to </a:t>
            </a:r>
            <a:r>
              <a:rPr lang="en-US" sz="6000" dirty="0" smtClean="0">
                <a:latin typeface="Times New Roman" pitchFamily="18" charset="0"/>
                <a:cs typeface="Times New Roman" pitchFamily="18" charset="0"/>
              </a:rPr>
              <a:t> exciter              organ.</a:t>
            </a:r>
            <a:endParaRPr lang="en-US" sz="6000" dirty="0">
              <a:latin typeface="Times New Roman" pitchFamily="18" charset="0"/>
              <a:cs typeface="Times New Roman" pitchFamily="18" charset="0"/>
            </a:endParaRPr>
          </a:p>
          <a:p>
            <a:pPr marL="0" indent="0">
              <a:lnSpc>
                <a:spcPct val="120000"/>
              </a:lnSpc>
              <a:buNone/>
            </a:pPr>
            <a:r>
              <a:rPr lang="en-US" sz="6000" dirty="0">
                <a:latin typeface="Times New Roman" pitchFamily="18" charset="0"/>
                <a:cs typeface="Times New Roman" pitchFamily="18" charset="0"/>
              </a:rPr>
              <a:t>3) Oxygen transport from lung to tissues.</a:t>
            </a:r>
          </a:p>
          <a:p>
            <a:pPr marL="0" indent="0">
              <a:lnSpc>
                <a:spcPct val="120000"/>
              </a:lnSpc>
              <a:buNone/>
            </a:pPr>
            <a:r>
              <a:rPr lang="en-US" sz="6000" dirty="0">
                <a:latin typeface="Times New Roman" pitchFamily="18" charset="0"/>
                <a:cs typeface="Times New Roman" pitchFamily="18" charset="0"/>
              </a:rPr>
              <a:t>4) CO</a:t>
            </a:r>
            <a:r>
              <a:rPr lang="en-US" sz="6000" baseline="-25000" dirty="0">
                <a:latin typeface="Times New Roman" pitchFamily="18" charset="0"/>
                <a:cs typeface="Times New Roman" pitchFamily="18" charset="0"/>
              </a:rPr>
              <a:t>2</a:t>
            </a:r>
            <a:r>
              <a:rPr lang="en-US" sz="6000" dirty="0">
                <a:latin typeface="Times New Roman" pitchFamily="18" charset="0"/>
                <a:cs typeface="Times New Roman" pitchFamily="18" charset="0"/>
              </a:rPr>
              <a:t> transport from lung to tissues </a:t>
            </a:r>
            <a:r>
              <a:rPr lang="en-US"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a:p>
            <a:pPr marL="0" indent="0">
              <a:lnSpc>
                <a:spcPct val="120000"/>
              </a:lnSpc>
              <a:buNone/>
            </a:pPr>
            <a:r>
              <a:rPr lang="en-US" sz="6000" dirty="0">
                <a:latin typeface="Times New Roman" pitchFamily="18" charset="0"/>
                <a:cs typeface="Times New Roman" pitchFamily="18" charset="0"/>
              </a:rPr>
              <a:t>5) </a:t>
            </a:r>
            <a:r>
              <a:rPr lang="en-US" sz="6000" dirty="0" smtClean="0">
                <a:latin typeface="Times New Roman" pitchFamily="18" charset="0"/>
                <a:cs typeface="Times New Roman" pitchFamily="18" charset="0"/>
              </a:rPr>
              <a:t>Transport </a:t>
            </a:r>
            <a:r>
              <a:rPr lang="en-US" sz="6000" dirty="0">
                <a:latin typeface="Times New Roman" pitchFamily="18" charset="0"/>
                <a:cs typeface="Times New Roman" pitchFamily="18" charset="0"/>
              </a:rPr>
              <a:t>the secretion of endocrine glands to all </a:t>
            </a:r>
            <a:r>
              <a:rPr lang="en-US" sz="6000" dirty="0" smtClean="0">
                <a:latin typeface="Times New Roman" pitchFamily="18" charset="0"/>
                <a:cs typeface="Times New Roman" pitchFamily="18" charset="0"/>
              </a:rPr>
              <a:t>the </a:t>
            </a:r>
            <a:r>
              <a:rPr lang="en-US" sz="6000" dirty="0">
                <a:latin typeface="Times New Roman" pitchFamily="18" charset="0"/>
                <a:cs typeface="Times New Roman" pitchFamily="18" charset="0"/>
              </a:rPr>
              <a:t>body.</a:t>
            </a:r>
          </a:p>
          <a:p>
            <a:pPr marL="0" indent="0">
              <a:lnSpc>
                <a:spcPct val="120000"/>
              </a:lnSpc>
              <a:buNone/>
            </a:pPr>
            <a:r>
              <a:rPr lang="en-US" sz="6000" dirty="0">
                <a:latin typeface="Times New Roman" pitchFamily="18" charset="0"/>
                <a:cs typeface="Times New Roman" pitchFamily="18" charset="0"/>
              </a:rPr>
              <a:t>6) Regulation of body </a:t>
            </a:r>
            <a:r>
              <a:rPr lang="en-US" sz="6000" dirty="0" smtClean="0">
                <a:latin typeface="Times New Roman" pitchFamily="18" charset="0"/>
                <a:cs typeface="Times New Roman" pitchFamily="18" charset="0"/>
              </a:rPr>
              <a:t>temperature.</a:t>
            </a:r>
            <a:endParaRPr lang="en-US" sz="6000" dirty="0">
              <a:latin typeface="Times New Roman" pitchFamily="18" charset="0"/>
              <a:cs typeface="Times New Roman" pitchFamily="18" charset="0"/>
            </a:endParaRPr>
          </a:p>
          <a:p>
            <a:pPr marL="0" indent="0">
              <a:lnSpc>
                <a:spcPct val="120000"/>
              </a:lnSpc>
              <a:buNone/>
            </a:pPr>
            <a:r>
              <a:rPr lang="en-US" sz="6000" dirty="0">
                <a:latin typeface="Times New Roman" pitchFamily="18" charset="0"/>
                <a:cs typeface="Times New Roman" pitchFamily="18" charset="0"/>
              </a:rPr>
              <a:t>7) Maintenance of concentration of waters and salts in the cells </a:t>
            </a:r>
            <a:r>
              <a:rPr lang="en-US"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a:p>
            <a:pPr marL="0" indent="0">
              <a:lnSpc>
                <a:spcPct val="120000"/>
              </a:lnSpc>
              <a:buNone/>
            </a:pPr>
            <a:r>
              <a:rPr lang="en-US" sz="6000" dirty="0">
                <a:latin typeface="Times New Roman" pitchFamily="18" charset="0"/>
                <a:cs typeface="Times New Roman" pitchFamily="18" charset="0"/>
              </a:rPr>
              <a:t>8) Regulation of hydrogen ion concentration in the </a:t>
            </a:r>
            <a:r>
              <a:rPr lang="en-US" sz="6000" dirty="0" smtClean="0">
                <a:latin typeface="Times New Roman" pitchFamily="18" charset="0"/>
                <a:cs typeface="Times New Roman" pitchFamily="18" charset="0"/>
              </a:rPr>
              <a:t>body.</a:t>
            </a:r>
            <a:endParaRPr lang="en-US" sz="6000" dirty="0">
              <a:latin typeface="Times New Roman" pitchFamily="18" charset="0"/>
              <a:cs typeface="Times New Roman" pitchFamily="18" charset="0"/>
            </a:endParaRPr>
          </a:p>
          <a:p>
            <a:pPr marL="0" indent="0">
              <a:lnSpc>
                <a:spcPct val="120000"/>
              </a:lnSpc>
              <a:buNone/>
            </a:pPr>
            <a:r>
              <a:rPr lang="en-US" sz="6000" dirty="0">
                <a:latin typeface="Times New Roman" pitchFamily="18" charset="0"/>
                <a:cs typeface="Times New Roman" pitchFamily="18" charset="0"/>
              </a:rPr>
              <a:t>9) Defense of body against </a:t>
            </a:r>
            <a:r>
              <a:rPr lang="en-US" sz="6000" dirty="0" smtClean="0">
                <a:latin typeface="Times New Roman" pitchFamily="18" charset="0"/>
                <a:cs typeface="Times New Roman" pitchFamily="18" charset="0"/>
              </a:rPr>
              <a:t>microorganisms.</a:t>
            </a:r>
            <a:r>
              <a:rPr lang="en-US" sz="5100"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276233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07000"/>
              </a:lnSpc>
              <a:spcAft>
                <a:spcPts val="800"/>
              </a:spcAft>
            </a:pPr>
            <a:r>
              <a:rPr lang="en-US" dirty="0">
                <a:latin typeface="Times New Roman" panose="02020603050405020304" pitchFamily="18" charset="0"/>
                <a:ea typeface="Calibri" panose="020F0502020204030204" pitchFamily="34" charset="0"/>
              </a:rPr>
              <a:t> </a:t>
            </a:r>
            <a:r>
              <a:rPr lang="en-US" dirty="0">
                <a:latin typeface="Times New Roman" pitchFamily="18" charset="0"/>
                <a:ea typeface="Calibri" panose="020F0502020204030204" pitchFamily="34" charset="0"/>
                <a:cs typeface="Times New Roman" pitchFamily="18" charset="0"/>
              </a:rPr>
              <a:t>The blood composed from: </a:t>
            </a:r>
            <a:r>
              <a:rPr lang="en-US" b="1" i="1" dirty="0">
                <a:latin typeface="Times New Roman" panose="02020603050405020304" pitchFamily="18" charset="0"/>
                <a:ea typeface="Calibri" panose="020F0502020204030204" pitchFamily="34" charset="0"/>
                <a:cs typeface="Times New Roman" pitchFamily="18" charset="0"/>
              </a:rPr>
              <a:t>plasma</a:t>
            </a:r>
            <a:r>
              <a:rPr lang="en-US" dirty="0">
                <a:latin typeface="Times New Roman" panose="02020603050405020304" pitchFamily="18" charset="0"/>
                <a:ea typeface="Calibri" panose="020F0502020204030204" pitchFamily="34" charset="0"/>
                <a:cs typeface="Times New Roman" pitchFamily="18" charset="0"/>
              </a:rPr>
              <a:t> and </a:t>
            </a:r>
            <a:r>
              <a:rPr lang="en-US" b="1" i="1" dirty="0">
                <a:latin typeface="Times New Roman" panose="02020603050405020304" pitchFamily="18" charset="0"/>
                <a:ea typeface="Calibri" panose="020F0502020204030204" pitchFamily="34" charset="0"/>
                <a:cs typeface="Times New Roman" pitchFamily="18" charset="0"/>
              </a:rPr>
              <a:t>cells</a:t>
            </a:r>
            <a:endParaRPr lang="en-US" dirty="0">
              <a:latin typeface="Times New Roman" pitchFamily="18" charset="0"/>
              <a:ea typeface="Calibri" panose="020F0502020204030204" pitchFamily="34" charset="0"/>
              <a:cs typeface="Times New Roman" pitchFamily="18" charset="0"/>
            </a:endParaRPr>
          </a:p>
          <a:p>
            <a:pPr algn="just">
              <a:lnSpc>
                <a:spcPct val="107000"/>
              </a:lnSpc>
              <a:spcAft>
                <a:spcPts val="800"/>
              </a:spcAft>
            </a:pPr>
            <a:r>
              <a:rPr lang="en-US" dirty="0">
                <a:latin typeface="Times New Roman" pitchFamily="18" charset="0"/>
                <a:ea typeface="Calibri" panose="020F0502020204030204" pitchFamily="34" charset="0"/>
                <a:cs typeface="Times New Roman" pitchFamily="18" charset="0"/>
              </a:rPr>
              <a:t>There are 3 types of cells</a:t>
            </a:r>
          </a:p>
          <a:p>
            <a:pPr marL="0" indent="0" algn="just">
              <a:lnSpc>
                <a:spcPct val="107000"/>
              </a:lnSpc>
              <a:spcAft>
                <a:spcPts val="800"/>
              </a:spcAft>
              <a:buNone/>
            </a:pPr>
            <a:r>
              <a:rPr lang="en-US" dirty="0">
                <a:latin typeface="Times New Roman" pitchFamily="18" charset="0"/>
                <a:ea typeface="Calibri" panose="020F0502020204030204" pitchFamily="34" charset="0"/>
                <a:cs typeface="Times New Roman" pitchFamily="18" charset="0"/>
              </a:rPr>
              <a:t>1- Erythrocytes "red blood corpuscles" RBC</a:t>
            </a:r>
          </a:p>
          <a:p>
            <a:pPr marL="0" indent="0" algn="just">
              <a:lnSpc>
                <a:spcPct val="107000"/>
              </a:lnSpc>
              <a:spcAft>
                <a:spcPts val="800"/>
              </a:spcAft>
              <a:buNone/>
            </a:pPr>
            <a:r>
              <a:rPr lang="en-US" dirty="0">
                <a:latin typeface="Times New Roman" pitchFamily="18" charset="0"/>
                <a:ea typeface="Calibri" panose="020F0502020204030204" pitchFamily="34" charset="0"/>
                <a:cs typeface="Times New Roman" pitchFamily="18" charset="0"/>
              </a:rPr>
              <a:t>2- Leucocytes "white blood cells" WBC</a:t>
            </a:r>
          </a:p>
          <a:p>
            <a:pPr marL="0" indent="0" algn="just">
              <a:lnSpc>
                <a:spcPct val="107000"/>
              </a:lnSpc>
              <a:spcAft>
                <a:spcPts val="800"/>
              </a:spcAft>
              <a:buNone/>
            </a:pPr>
            <a:r>
              <a:rPr lang="en-US" dirty="0">
                <a:latin typeface="Times New Roman" pitchFamily="18" charset="0"/>
                <a:ea typeface="Calibri" panose="020F0502020204030204" pitchFamily="34" charset="0"/>
                <a:cs typeface="Times New Roman" pitchFamily="18" charset="0"/>
              </a:rPr>
              <a:t>3- Thrombocytes "platelets"</a:t>
            </a:r>
          </a:p>
          <a:p>
            <a:endParaRPr lang="en-US" dirty="0"/>
          </a:p>
        </p:txBody>
      </p:sp>
    </p:spTree>
    <p:extLst>
      <p:ext uri="{BB962C8B-B14F-4D97-AF65-F5344CB8AC3E}">
        <p14:creationId xmlns:p14="http://schemas.microsoft.com/office/powerpoint/2010/main" val="52196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057400"/>
          </a:xfrm>
        </p:spPr>
        <p:txBody>
          <a:bodyPr>
            <a:normAutofit/>
          </a:bodyPr>
          <a:lstStyle/>
          <a:p>
            <a:r>
              <a:rPr lang="en-US" sz="3200" dirty="0" smtClean="0">
                <a:solidFill>
                  <a:srgbClr val="FF0000"/>
                </a:solidFill>
                <a:latin typeface="Times New Roman" pitchFamily="18" charset="0"/>
                <a:cs typeface="Times New Roman" pitchFamily="18" charset="0"/>
              </a:rPr>
              <a:t>The Plasma Composition</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Autofit/>
          </a:bodyPr>
          <a:lstStyle/>
          <a:p>
            <a:pPr marL="0" indent="0" algn="just">
              <a:spcAft>
                <a:spcPts val="800"/>
              </a:spcAft>
              <a:buNone/>
            </a:pPr>
            <a:r>
              <a:rPr lang="en-US" sz="2400" b="1" dirty="0" smtClean="0">
                <a:latin typeface="Times New Roman" pitchFamily="18" charset="0"/>
                <a:ea typeface="Calibri" panose="020F0502020204030204" pitchFamily="34" charset="0"/>
                <a:cs typeface="Times New Roman" pitchFamily="18" charset="0"/>
              </a:rPr>
              <a:t>   Plasma</a:t>
            </a:r>
            <a:r>
              <a:rPr lang="en-US" sz="2400" dirty="0">
                <a:latin typeface="Times New Roman" pitchFamily="18" charset="0"/>
                <a:ea typeface="Calibri" panose="020F0502020204030204" pitchFamily="34" charset="0"/>
                <a:cs typeface="Times New Roman" pitchFamily="18" charset="0"/>
              </a:rPr>
              <a:t>: is the fluid portions of blood about 55-70% of blood is </a:t>
            </a:r>
            <a:r>
              <a:rPr lang="en-US" sz="2400" dirty="0" smtClean="0">
                <a:latin typeface="Times New Roman" pitchFamily="18" charset="0"/>
                <a:ea typeface="Calibri" panose="020F0502020204030204" pitchFamily="34" charset="0"/>
                <a:cs typeface="Times New Roman" pitchFamily="18" charset="0"/>
              </a:rPr>
              <a:t>   plasma </a:t>
            </a:r>
            <a:r>
              <a:rPr lang="en-US" sz="2400" dirty="0">
                <a:latin typeface="Times New Roman" pitchFamily="18" charset="0"/>
                <a:ea typeface="Calibri" panose="020F0502020204030204" pitchFamily="34" charset="0"/>
                <a:cs typeface="Times New Roman" pitchFamily="18" charset="0"/>
              </a:rPr>
              <a:t>and the most important component of plasma as follow:</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Water</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Gases (Co</a:t>
            </a:r>
            <a:r>
              <a:rPr lang="en-US" sz="2400" baseline="-25000" dirty="0">
                <a:latin typeface="Times New Roman" pitchFamily="18" charset="0"/>
                <a:ea typeface="Calibri" panose="020F0502020204030204" pitchFamily="34" charset="0"/>
                <a:cs typeface="Times New Roman" pitchFamily="18" charset="0"/>
              </a:rPr>
              <a:t>2</a:t>
            </a:r>
            <a:r>
              <a:rPr lang="en-US" sz="2400" dirty="0">
                <a:latin typeface="Times New Roman" pitchFamily="18" charset="0"/>
                <a:ea typeface="Calibri" panose="020F0502020204030204" pitchFamily="34" charset="0"/>
                <a:cs typeface="Times New Roman" pitchFamily="18" charset="0"/>
              </a:rPr>
              <a:t>, O</a:t>
            </a:r>
            <a:r>
              <a:rPr lang="en-US" sz="2400" baseline="-25000" dirty="0">
                <a:latin typeface="Times New Roman" pitchFamily="18" charset="0"/>
                <a:ea typeface="Calibri" panose="020F0502020204030204" pitchFamily="34" charset="0"/>
                <a:cs typeface="Times New Roman" pitchFamily="18" charset="0"/>
              </a:rPr>
              <a:t>2</a:t>
            </a:r>
            <a:r>
              <a:rPr lang="en-US" sz="2400" dirty="0">
                <a:latin typeface="Times New Roman" pitchFamily="18" charset="0"/>
                <a:ea typeface="Calibri" panose="020F0502020204030204" pitchFamily="34" charset="0"/>
                <a:cs typeface="Times New Roman" pitchFamily="18" charset="0"/>
              </a:rPr>
              <a:t>, N</a:t>
            </a:r>
            <a:r>
              <a:rPr lang="en-US" sz="2400" baseline="-25000" dirty="0">
                <a:latin typeface="Times New Roman" pitchFamily="18" charset="0"/>
                <a:ea typeface="Calibri" panose="020F0502020204030204" pitchFamily="34" charset="0"/>
                <a:cs typeface="Times New Roman" pitchFamily="18" charset="0"/>
              </a:rPr>
              <a:t>2</a:t>
            </a:r>
            <a:r>
              <a:rPr lang="en-US" sz="2400" dirty="0">
                <a:latin typeface="Times New Roman" pitchFamily="18" charset="0"/>
                <a:ea typeface="Calibri" panose="020F0502020204030204" pitchFamily="34" charset="0"/>
                <a:cs typeface="Times New Roman" pitchFamily="18" charset="0"/>
              </a:rPr>
              <a:t>)</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Protein “albumin, globulin, fibrinogen “</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Glucose, lactate and pyruvate.</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Lipids (fat, lecithin, and cholesterol)</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Non proteinous nitrogen, (amino acid), urea, uric acid, creatinine, and ammonium salts.</a:t>
            </a:r>
          </a:p>
          <a:p>
            <a:pPr lvl="0" algn="just">
              <a:buFont typeface="+mj-lt"/>
              <a:buAutoNum type="arabicPeriod"/>
            </a:pPr>
            <a:r>
              <a:rPr lang="en-US" sz="2400" dirty="0">
                <a:latin typeface="Times New Roman" pitchFamily="18" charset="0"/>
                <a:ea typeface="Calibri" panose="020F0502020204030204" pitchFamily="34" charset="0"/>
                <a:cs typeface="Times New Roman" pitchFamily="18" charset="0"/>
              </a:rPr>
              <a:t>Inorganic substances (Na, K, Ca, MC, Cl, SO</a:t>
            </a:r>
            <a:r>
              <a:rPr lang="en-US" sz="2400" baseline="-25000" dirty="0">
                <a:latin typeface="Times New Roman" pitchFamily="18" charset="0"/>
                <a:ea typeface="Calibri" panose="020F0502020204030204" pitchFamily="34" charset="0"/>
                <a:cs typeface="Times New Roman" pitchFamily="18" charset="0"/>
              </a:rPr>
              <a:t>4</a:t>
            </a:r>
            <a:r>
              <a:rPr lang="en-US" sz="2400" dirty="0">
                <a:latin typeface="Times New Roman" pitchFamily="18" charset="0"/>
                <a:ea typeface="Calibri" panose="020F0502020204030204" pitchFamily="34" charset="0"/>
                <a:cs typeface="Times New Roman" pitchFamily="18" charset="0"/>
              </a:rPr>
              <a:t>, PO</a:t>
            </a:r>
            <a:r>
              <a:rPr lang="en-US" sz="2400" baseline="-25000" dirty="0">
                <a:latin typeface="Times New Roman" pitchFamily="18" charset="0"/>
                <a:ea typeface="Calibri" panose="020F0502020204030204" pitchFamily="34" charset="0"/>
                <a:cs typeface="Times New Roman" pitchFamily="18" charset="0"/>
              </a:rPr>
              <a:t>4</a:t>
            </a:r>
            <a:r>
              <a:rPr lang="en-US" sz="2400" dirty="0">
                <a:latin typeface="Times New Roman" pitchFamily="18" charset="0"/>
                <a:ea typeface="Calibri" panose="020F0502020204030204" pitchFamily="34" charset="0"/>
                <a:cs typeface="Times New Roman" pitchFamily="18" charset="0"/>
              </a:rPr>
              <a:t>, Fe, </a:t>
            </a:r>
            <a:r>
              <a:rPr lang="en-US" sz="2400" dirty="0" err="1">
                <a:latin typeface="Times New Roman" pitchFamily="18" charset="0"/>
                <a:ea typeface="Calibri" panose="020F0502020204030204" pitchFamily="34" charset="0"/>
                <a:cs typeface="Times New Roman" pitchFamily="18" charset="0"/>
              </a:rPr>
              <a:t>Mn</a:t>
            </a:r>
            <a:r>
              <a:rPr lang="en-US" sz="2400" dirty="0">
                <a:latin typeface="Times New Roman" pitchFamily="18" charset="0"/>
                <a:ea typeface="Calibri" panose="020F0502020204030204" pitchFamily="34" charset="0"/>
                <a:cs typeface="Times New Roman" pitchFamily="18" charset="0"/>
              </a:rPr>
              <a:t>, Cu, Zn, I)</a:t>
            </a:r>
          </a:p>
          <a:p>
            <a:pPr lvl="0" algn="just">
              <a:spcAft>
                <a:spcPts val="800"/>
              </a:spcAft>
              <a:buFont typeface="+mj-lt"/>
              <a:buAutoNum type="arabicPeriod"/>
            </a:pPr>
            <a:r>
              <a:rPr lang="en-US" sz="2400" dirty="0">
                <a:latin typeface="Times New Roman" pitchFamily="18" charset="0"/>
                <a:ea typeface="Calibri" panose="020F0502020204030204" pitchFamily="34" charset="0"/>
                <a:cs typeface="Times New Roman" pitchFamily="18" charset="0"/>
              </a:rPr>
              <a:t>Enzymes, hormones, and vitamins.</a:t>
            </a:r>
          </a:p>
        </p:txBody>
      </p:sp>
    </p:spTree>
    <p:extLst>
      <p:ext uri="{BB962C8B-B14F-4D97-AF65-F5344CB8AC3E}">
        <p14:creationId xmlns:p14="http://schemas.microsoft.com/office/powerpoint/2010/main" val="59221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marL="0" indent="0" algn="just">
              <a:spcAft>
                <a:spcPts val="800"/>
              </a:spcAft>
              <a:buNone/>
            </a:pPr>
            <a:r>
              <a:rPr lang="en-US" sz="2000" b="1" dirty="0">
                <a:solidFill>
                  <a:srgbClr val="FF0000"/>
                </a:solidFill>
                <a:latin typeface="Times New Roman" pitchFamily="18" charset="0"/>
                <a:ea typeface="Calibri" panose="020F0502020204030204" pitchFamily="34" charset="0"/>
                <a:cs typeface="Times New Roman" pitchFamily="18" charset="0"/>
              </a:rPr>
              <a:t>PLASMA PROTEINS</a:t>
            </a:r>
            <a:r>
              <a:rPr lang="en-US" sz="2000" i="1" u="sng" dirty="0">
                <a:solidFill>
                  <a:srgbClr val="FF0000"/>
                </a:solidFill>
                <a:latin typeface="Times New Roman" panose="02020603050405020304" pitchFamily="18" charset="0"/>
                <a:ea typeface="Calibri" panose="020F0502020204030204" pitchFamily="34" charset="0"/>
                <a:cs typeface="Times New Roman" pitchFamily="18" charset="0"/>
              </a:rPr>
              <a:t>:</a:t>
            </a:r>
            <a:endParaRPr lang="en-US" sz="2000" dirty="0">
              <a:solidFill>
                <a:srgbClr val="FF0000"/>
              </a:solidFill>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i="1" dirty="0" smtClean="0">
                <a:latin typeface="Times New Roman" panose="02020603050405020304" pitchFamily="18" charset="0"/>
                <a:ea typeface="Calibri" panose="020F0502020204030204" pitchFamily="34" charset="0"/>
                <a:cs typeface="Times New Roman" pitchFamily="18" charset="0"/>
              </a:rPr>
              <a:t>1-</a:t>
            </a:r>
            <a:r>
              <a:rPr lang="en-US" sz="2000" b="1" i="1" dirty="0" smtClean="0">
                <a:latin typeface="Times New Roman" panose="02020603050405020304" pitchFamily="18" charset="0"/>
                <a:ea typeface="Calibri" panose="020F0502020204030204" pitchFamily="34" charset="0"/>
                <a:cs typeface="Times New Roman" pitchFamily="18" charset="0"/>
              </a:rPr>
              <a:t>Albumin</a:t>
            </a:r>
            <a:endParaRPr lang="en-US" sz="2000" dirty="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dirty="0">
                <a:latin typeface="Times New Roman" pitchFamily="18" charset="0"/>
                <a:ea typeface="Calibri" panose="020F0502020204030204" pitchFamily="34" charset="0"/>
                <a:cs typeface="Times New Roman" pitchFamily="18" charset="0"/>
              </a:rPr>
              <a:t>-60-80% of plasma proteins and the smallest in size.</a:t>
            </a:r>
          </a:p>
          <a:p>
            <a:pPr marL="0" indent="0" algn="just">
              <a:spcAft>
                <a:spcPts val="800"/>
              </a:spcAft>
              <a:buNone/>
            </a:pPr>
            <a:r>
              <a:rPr lang="en-US" sz="2000" dirty="0">
                <a:latin typeface="Times New Roman" pitchFamily="18" charset="0"/>
                <a:ea typeface="Calibri" panose="020F0502020204030204" pitchFamily="34" charset="0"/>
                <a:cs typeface="Times New Roman" pitchFamily="18" charset="0"/>
              </a:rPr>
              <a:t>-They provided the osmotic pressure needed to draw water from the surrounding tissue fluid into capillaries, this action in needed to maintenance blood volume and pressure.</a:t>
            </a:r>
          </a:p>
          <a:p>
            <a:pPr marL="0" indent="0" algn="just">
              <a:spcAft>
                <a:spcPts val="800"/>
              </a:spcAft>
              <a:buNone/>
            </a:pPr>
            <a:r>
              <a:rPr lang="en-US" sz="2000" dirty="0">
                <a:latin typeface="Times New Roman" pitchFamily="18" charset="0"/>
                <a:ea typeface="Calibri" panose="020F0502020204030204" pitchFamily="34" charset="0"/>
                <a:cs typeface="Times New Roman" pitchFamily="18" charset="0"/>
              </a:rPr>
              <a:t>2-</a:t>
            </a:r>
            <a:r>
              <a:rPr lang="en-US" sz="2000" b="1" i="1" dirty="0">
                <a:latin typeface="Times New Roman" panose="02020603050405020304" pitchFamily="18" charset="0"/>
                <a:ea typeface="Calibri" panose="020F0502020204030204" pitchFamily="34" charset="0"/>
                <a:cs typeface="Times New Roman" pitchFamily="18" charset="0"/>
              </a:rPr>
              <a:t>Globulins</a:t>
            </a:r>
            <a:endParaRPr lang="en-US" sz="2000" dirty="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dirty="0" smtClean="0">
                <a:latin typeface="Times New Roman" pitchFamily="18" charset="0"/>
                <a:ea typeface="Calibri" panose="020F0502020204030204" pitchFamily="34" charset="0"/>
                <a:cs typeface="Times New Roman" pitchFamily="18" charset="0"/>
              </a:rPr>
              <a:t>Plasma proteins constitute 7% to 9%, the types of proteins are: </a:t>
            </a:r>
            <a:r>
              <a:rPr lang="en-US" sz="2000" i="1" dirty="0" smtClean="0">
                <a:latin typeface="Times New Roman" panose="02020603050405020304" pitchFamily="18" charset="0"/>
                <a:ea typeface="Calibri" panose="020F0502020204030204" pitchFamily="34" charset="0"/>
                <a:cs typeface="Times New Roman" pitchFamily="18" charset="0"/>
              </a:rPr>
              <a:t>albumin, globulins </a:t>
            </a:r>
            <a:r>
              <a:rPr lang="en-US" sz="2000" dirty="0" smtClean="0">
                <a:latin typeface="Times New Roman" pitchFamily="18" charset="0"/>
                <a:ea typeface="Calibri" panose="020F0502020204030204" pitchFamily="34" charset="0"/>
                <a:cs typeface="Times New Roman" pitchFamily="18" charset="0"/>
              </a:rPr>
              <a:t>and</a:t>
            </a:r>
            <a:r>
              <a:rPr lang="en-US" sz="2000" i="1" dirty="0" smtClean="0">
                <a:latin typeface="Times New Roman" panose="02020603050405020304" pitchFamily="18" charset="0"/>
                <a:ea typeface="Calibri" panose="020F0502020204030204" pitchFamily="34" charset="0"/>
                <a:cs typeface="Times New Roman" pitchFamily="18" charset="0"/>
              </a:rPr>
              <a:t> fibrinogen</a:t>
            </a:r>
            <a:r>
              <a:rPr lang="en-US" sz="2000" i="1" u="sng" dirty="0" smtClean="0">
                <a:latin typeface="Times New Roman" panose="02020603050405020304" pitchFamily="18" charset="0"/>
                <a:ea typeface="Calibri" panose="020F0502020204030204" pitchFamily="34" charset="0"/>
                <a:cs typeface="Times New Roman" pitchFamily="18" charset="0"/>
              </a:rPr>
              <a:t>.</a:t>
            </a:r>
            <a:endParaRPr lang="en-US" sz="2000" dirty="0" smtClean="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dirty="0" smtClean="0">
                <a:latin typeface="Times New Roman" pitchFamily="18" charset="0"/>
                <a:ea typeface="Calibri" panose="020F0502020204030204" pitchFamily="34" charset="0"/>
                <a:cs typeface="Times New Roman" pitchFamily="18" charset="0"/>
              </a:rPr>
              <a:t>They </a:t>
            </a:r>
            <a:r>
              <a:rPr lang="en-US" sz="2000" dirty="0">
                <a:latin typeface="Times New Roman" pitchFamily="18" charset="0"/>
                <a:ea typeface="Calibri" panose="020F0502020204030204" pitchFamily="34" charset="0"/>
                <a:cs typeface="Times New Roman" pitchFamily="18" charset="0"/>
              </a:rPr>
              <a:t>are grouped into 3 subtypes: alpha α, beta β and gamma </a:t>
            </a:r>
            <a:r>
              <a:rPr lang="en-US" sz="2000" dirty="0">
                <a:solidFill>
                  <a:srgbClr val="252525"/>
                </a:solidFill>
                <a:latin typeface="Times New Roman" panose="02020603050405020304" pitchFamily="18" charset="0"/>
                <a:ea typeface="Calibri" panose="020F0502020204030204" pitchFamily="34" charset="0"/>
                <a:cs typeface="Times New Roman" pitchFamily="18" charset="0"/>
              </a:rPr>
              <a:t>Ɣ</a:t>
            </a:r>
            <a:endParaRPr lang="en-US" sz="2000" dirty="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dirty="0">
                <a:solidFill>
                  <a:srgbClr val="252525"/>
                </a:solidFill>
                <a:latin typeface="Times New Roman" panose="02020603050405020304" pitchFamily="18" charset="0"/>
                <a:ea typeface="Calibri" panose="020F0502020204030204" pitchFamily="34" charset="0"/>
                <a:cs typeface="Times New Roman" pitchFamily="18" charset="0"/>
              </a:rPr>
              <a:t>-alpha and beta globulin are antibodies produced by lymphocytes and function in immunity</a:t>
            </a:r>
            <a:endParaRPr lang="en-US" sz="2000" dirty="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b="1" dirty="0">
                <a:solidFill>
                  <a:srgbClr val="252525"/>
                </a:solidFill>
                <a:latin typeface="Times New Roman" panose="02020603050405020304" pitchFamily="18" charset="0"/>
                <a:ea typeface="Calibri" panose="020F0502020204030204" pitchFamily="34" charset="0"/>
                <a:cs typeface="Times New Roman" pitchFamily="18" charset="0"/>
              </a:rPr>
              <a:t>3</a:t>
            </a:r>
            <a:r>
              <a:rPr lang="en-US" sz="2000" b="1" i="1" dirty="0">
                <a:solidFill>
                  <a:srgbClr val="252525"/>
                </a:solidFill>
                <a:latin typeface="Times New Roman" panose="02020603050405020304" pitchFamily="18" charset="0"/>
                <a:ea typeface="Calibri" panose="020F0502020204030204" pitchFamily="34" charset="0"/>
                <a:cs typeface="Times New Roman" pitchFamily="18" charset="0"/>
              </a:rPr>
              <a:t>-Fibrinogen:</a:t>
            </a:r>
            <a:endParaRPr lang="en-US" sz="2000" dirty="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dirty="0">
                <a:solidFill>
                  <a:srgbClr val="252525"/>
                </a:solidFill>
                <a:latin typeface="Times New Roman" panose="02020603050405020304" pitchFamily="18" charset="0"/>
                <a:ea typeface="Calibri" panose="020F0502020204030204" pitchFamily="34" charset="0"/>
                <a:cs typeface="Times New Roman" pitchFamily="18" charset="0"/>
              </a:rPr>
              <a:t>-Fibrinogen is important clotting factor, </a:t>
            </a:r>
            <a:endParaRPr lang="en-US" sz="2000" dirty="0">
              <a:latin typeface="Times New Roman" pitchFamily="18" charset="0"/>
              <a:ea typeface="Calibri" panose="020F0502020204030204" pitchFamily="34" charset="0"/>
              <a:cs typeface="Times New Roman" pitchFamily="18" charset="0"/>
            </a:endParaRPr>
          </a:p>
          <a:p>
            <a:pPr marL="0" indent="0" algn="just">
              <a:spcAft>
                <a:spcPts val="800"/>
              </a:spcAft>
              <a:buNone/>
            </a:pPr>
            <a:r>
              <a:rPr lang="en-US" sz="2000" dirty="0">
                <a:solidFill>
                  <a:srgbClr val="252525"/>
                </a:solidFill>
                <a:latin typeface="Times New Roman" panose="02020603050405020304" pitchFamily="18" charset="0"/>
                <a:ea typeface="Calibri" panose="020F0502020204030204" pitchFamily="34" charset="0"/>
                <a:cs typeface="Times New Roman" pitchFamily="18" charset="0"/>
              </a:rPr>
              <a:t>-fibrinogen is converted into insoluble thread fibrin.</a:t>
            </a:r>
            <a:endParaRPr lang="en-US" sz="2000" dirty="0">
              <a:latin typeface="Times New Roman" pitchFamily="18" charset="0"/>
              <a:ea typeface="Calibri" panose="020F0502020204030204" pitchFamily="34" charset="0"/>
              <a:cs typeface="Times New Roman" pitchFamily="18" charset="0"/>
            </a:endParaRPr>
          </a:p>
          <a:p>
            <a:endParaRPr lang="en-US" sz="1800" dirty="0"/>
          </a:p>
        </p:txBody>
      </p:sp>
    </p:spTree>
    <p:extLst>
      <p:ext uri="{BB962C8B-B14F-4D97-AF65-F5344CB8AC3E}">
        <p14:creationId xmlns:p14="http://schemas.microsoft.com/office/powerpoint/2010/main" val="385229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spcAft>
                <a:spcPts val="800"/>
              </a:spcAft>
              <a:buNone/>
            </a:pPr>
            <a:r>
              <a:rPr lang="en-US" sz="2600" b="1" dirty="0" smtClean="0">
                <a:solidFill>
                  <a:srgbClr val="FF0000"/>
                </a:solidFill>
                <a:latin typeface="Times New Roman" pitchFamily="18" charset="0"/>
                <a:ea typeface="Calibri" panose="020F0502020204030204" pitchFamily="34" charset="0"/>
                <a:cs typeface="Times New Roman" pitchFamily="18" charset="0"/>
              </a:rPr>
              <a:t>    Plasma </a:t>
            </a:r>
            <a:r>
              <a:rPr lang="en-US" sz="2600" b="1" dirty="0">
                <a:solidFill>
                  <a:srgbClr val="FF0000"/>
                </a:solidFill>
                <a:latin typeface="Times New Roman" pitchFamily="18" charset="0"/>
                <a:ea typeface="Calibri" panose="020F0502020204030204" pitchFamily="34" charset="0"/>
                <a:cs typeface="Times New Roman" pitchFamily="18" charset="0"/>
              </a:rPr>
              <a:t>volume</a:t>
            </a:r>
          </a:p>
          <a:p>
            <a:pPr algn="just">
              <a:spcAft>
                <a:spcPts val="800"/>
              </a:spcAft>
            </a:pPr>
            <a:r>
              <a:rPr lang="en-US" sz="2600" dirty="0">
                <a:solidFill>
                  <a:srgbClr val="252525"/>
                </a:solidFill>
                <a:latin typeface="Times New Roman" panose="02020603050405020304" pitchFamily="18" charset="0"/>
                <a:ea typeface="Calibri" panose="020F0502020204030204" pitchFamily="34" charset="0"/>
                <a:cs typeface="Times New Roman" pitchFamily="18" charset="0"/>
              </a:rPr>
              <a:t>A number of regulatory mechanisms in the body maintain homeostasis of the plasma volume. If the body should lose water, the remaining plasma becomes excessively concentrated. Its osmolality increase. This detected by </a:t>
            </a:r>
            <a:r>
              <a:rPr lang="en-US" sz="2600" b="1" i="1" dirty="0" err="1">
                <a:solidFill>
                  <a:srgbClr val="252525"/>
                </a:solidFill>
                <a:latin typeface="Times New Roman" panose="02020603050405020304" pitchFamily="18" charset="0"/>
                <a:ea typeface="Calibri" panose="020F0502020204030204" pitchFamily="34" charset="0"/>
                <a:cs typeface="Times New Roman" pitchFamily="18" charset="0"/>
              </a:rPr>
              <a:t>osmoreceptor</a:t>
            </a:r>
            <a:r>
              <a:rPr lang="en-US" sz="2600" dirty="0">
                <a:solidFill>
                  <a:srgbClr val="252525"/>
                </a:solidFill>
                <a:latin typeface="Times New Roman" panose="02020603050405020304" pitchFamily="18" charset="0"/>
                <a:ea typeface="Calibri" panose="020F0502020204030204" pitchFamily="34" charset="0"/>
                <a:cs typeface="Times New Roman" pitchFamily="18" charset="0"/>
              </a:rPr>
              <a:t> in the hypothalamus resulting in sensation of thirst and releasing </a:t>
            </a:r>
            <a:r>
              <a:rPr lang="en-US" sz="2600" b="1" i="1" dirty="0">
                <a:solidFill>
                  <a:srgbClr val="252525"/>
                </a:solidFill>
                <a:latin typeface="Times New Roman" panose="02020603050405020304" pitchFamily="18" charset="0"/>
                <a:ea typeface="Calibri" panose="020F0502020204030204" pitchFamily="34" charset="0"/>
                <a:cs typeface="Times New Roman" pitchFamily="18" charset="0"/>
              </a:rPr>
              <a:t>antidiuretic hormone</a:t>
            </a:r>
            <a:r>
              <a:rPr lang="en-US" sz="2600" dirty="0">
                <a:solidFill>
                  <a:srgbClr val="252525"/>
                </a:solidFill>
                <a:latin typeface="Times New Roman" panose="02020603050405020304" pitchFamily="18" charset="0"/>
                <a:ea typeface="Calibri" panose="020F0502020204030204" pitchFamily="34" charset="0"/>
                <a:cs typeface="Times New Roman" pitchFamily="18" charset="0"/>
              </a:rPr>
              <a:t> (ADH) from posterior pituitary. This hormone promotes water retention by the kidney.</a:t>
            </a:r>
            <a:endParaRPr lang="en-US" sz="2600" dirty="0">
              <a:latin typeface="Times New Roman" pitchFamily="18" charset="0"/>
              <a:ea typeface="Calibri" panose="020F0502020204030204" pitchFamily="34" charset="0"/>
              <a:cs typeface="Times New Roman" pitchFamily="18" charset="0"/>
            </a:endParaRPr>
          </a:p>
          <a:p>
            <a:endParaRPr lang="en-US" dirty="0"/>
          </a:p>
        </p:txBody>
      </p:sp>
    </p:spTree>
    <p:extLst>
      <p:ext uri="{BB962C8B-B14F-4D97-AF65-F5344CB8AC3E}">
        <p14:creationId xmlns:p14="http://schemas.microsoft.com/office/powerpoint/2010/main" val="556980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800" b="1" u="sng" dirty="0" smtClean="0">
                <a:solidFill>
                  <a:srgbClr val="FF0000"/>
                </a:solidFill>
                <a:latin typeface="Times New Roman" pitchFamily="18" charset="0"/>
                <a:cs typeface="Times New Roman" pitchFamily="18" charset="0"/>
              </a:rPr>
              <a:t>    Red </a:t>
            </a:r>
            <a:r>
              <a:rPr lang="en-US" sz="2800" b="1" u="sng" dirty="0">
                <a:solidFill>
                  <a:srgbClr val="FF0000"/>
                </a:solidFill>
                <a:latin typeface="Times New Roman" pitchFamily="18" charset="0"/>
                <a:cs typeface="Times New Roman" pitchFamily="18" charset="0"/>
              </a:rPr>
              <a:t>blood cells, (erythrocytes), RBC</a:t>
            </a:r>
            <a:endParaRPr lang="en-US" sz="2800" dirty="0">
              <a:solidFill>
                <a:srgbClr val="FF0000"/>
              </a:solidFill>
              <a:latin typeface="Times New Roman" pitchFamily="18" charset="0"/>
              <a:cs typeface="Times New Roman" pitchFamily="18" charset="0"/>
            </a:endParaRPr>
          </a:p>
          <a:p>
            <a:r>
              <a:rPr lang="en-US" sz="2800" dirty="0">
                <a:latin typeface="Times New Roman" pitchFamily="18" charset="0"/>
                <a:cs typeface="Times New Roman" pitchFamily="18" charset="0"/>
              </a:rPr>
              <a:t>Erythrocytes are flattened, biconcave discs about 7.5 µm, 2 µm thick at the periphery and 1 µm at the center. Their unique shape related to their function of transporting oxygen, it provides and increased surface area through which gas can diffuse.</a:t>
            </a:r>
          </a:p>
          <a:p>
            <a:r>
              <a:rPr lang="en-US" sz="2800" dirty="0">
                <a:latin typeface="Times New Roman" pitchFamily="18" charset="0"/>
                <a:cs typeface="Times New Roman" pitchFamily="18" charset="0"/>
              </a:rPr>
              <a:t>- In normal men, the average number of RBC 1mm</a:t>
            </a:r>
            <a:r>
              <a:rPr lang="en-US" sz="2800" baseline="30000" dirty="0">
                <a:latin typeface="Times New Roman" pitchFamily="18" charset="0"/>
                <a:cs typeface="Times New Roman" pitchFamily="18" charset="0"/>
              </a:rPr>
              <a:t>3 </a:t>
            </a:r>
            <a:r>
              <a:rPr lang="en-US" sz="2800" dirty="0">
                <a:latin typeface="Times New Roman" pitchFamily="18" charset="0"/>
                <a:cs typeface="Times New Roman" pitchFamily="18" charset="0"/>
              </a:rPr>
              <a:t>=5.2±0.3 X 10</a:t>
            </a:r>
            <a:r>
              <a:rPr lang="en-US" sz="2800" baseline="30000" dirty="0">
                <a:latin typeface="Times New Roman" pitchFamily="18" charset="0"/>
                <a:cs typeface="Times New Roman" pitchFamily="18" charset="0"/>
              </a:rPr>
              <a:t>6</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In women: 4.7±0.3 X10</a:t>
            </a:r>
            <a:r>
              <a:rPr lang="en-US" sz="2800" baseline="30000" dirty="0">
                <a:latin typeface="Times New Roman" pitchFamily="18" charset="0"/>
                <a:cs typeface="Times New Roman" pitchFamily="18" charset="0"/>
              </a:rPr>
              <a:t>6.</a:t>
            </a:r>
            <a:endParaRPr lang="en-US" sz="2800" dirty="0">
              <a:latin typeface="Times New Roman" pitchFamily="18" charset="0"/>
              <a:cs typeface="Times New Roman" pitchFamily="18" charset="0"/>
            </a:endParaRPr>
          </a:p>
        </p:txBody>
      </p:sp>
      <p:pic>
        <p:nvPicPr>
          <p:cNvPr id="3074" name="Picture 2" descr="C:\Users\R\Desktop\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419600"/>
            <a:ext cx="40386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948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662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5791200"/>
          </a:xfrm>
        </p:spPr>
        <p:txBody>
          <a:bodyPr>
            <a:normAutofit fontScale="40000" lnSpcReduction="20000"/>
          </a:bodyPr>
          <a:lstStyle/>
          <a:p>
            <a:pPr>
              <a:lnSpc>
                <a:spcPct val="120000"/>
              </a:lnSpc>
            </a:pPr>
            <a:r>
              <a:rPr lang="en-US" sz="6000" dirty="0">
                <a:latin typeface="Times New Roman" pitchFamily="18" charset="0"/>
                <a:cs typeface="Times New Roman" pitchFamily="18" charset="0"/>
              </a:rPr>
              <a:t>Erythrocytes lack nuclei and mitochondria, endoplasmic reticulum and ribosomes, but the cytoplasm contains enzyme can produced ATP&amp; reduced NADPH. Due to lack of mitochondria, erythrocytes do not consume any of the oxygen that they transport</a:t>
            </a:r>
            <a:r>
              <a:rPr lang="en-US" sz="6000" dirty="0" smtClean="0">
                <a:latin typeface="Times New Roman" pitchFamily="18" charset="0"/>
                <a:cs typeface="Times New Roman" pitchFamily="18" charset="0"/>
              </a:rPr>
              <a:t>.</a:t>
            </a:r>
          </a:p>
          <a:p>
            <a:pPr>
              <a:lnSpc>
                <a:spcPct val="120000"/>
              </a:lnSpc>
            </a:pPr>
            <a:endParaRPr lang="en-US" sz="8000" dirty="0">
              <a:latin typeface="Times New Roman" pitchFamily="18" charset="0"/>
              <a:cs typeface="Times New Roman" pitchFamily="18" charset="0"/>
            </a:endParaRPr>
          </a:p>
          <a:p>
            <a:pPr>
              <a:lnSpc>
                <a:spcPct val="120000"/>
              </a:lnSpc>
            </a:pPr>
            <a:r>
              <a:rPr lang="en-US" sz="6000" dirty="0">
                <a:latin typeface="Times New Roman" pitchFamily="18" charset="0"/>
                <a:cs typeface="Times New Roman" pitchFamily="18" charset="0"/>
              </a:rPr>
              <a:t> So erythrocytes have short circulating life span (120 days), the shape of RBC cells can change remarkably as the cell pass through capillaries, further more because the cell has great  excess of cell membrane for the quantity of material inside, deformation does not stretch the membrane greatly and consequently does not rupture the cell .</a:t>
            </a:r>
          </a:p>
          <a:p>
            <a:pPr marL="0" indent="0">
              <a:lnSpc>
                <a:spcPct val="120000"/>
              </a:lnSpc>
              <a:buNone/>
            </a:pPr>
            <a:endParaRPr lang="en-US" dirty="0"/>
          </a:p>
        </p:txBody>
      </p:sp>
    </p:spTree>
    <p:extLst>
      <p:ext uri="{BB962C8B-B14F-4D97-AF65-F5344CB8AC3E}">
        <p14:creationId xmlns:p14="http://schemas.microsoft.com/office/powerpoint/2010/main" val="2033204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1270</Words>
  <Application>Microsoft Office PowerPoint</Application>
  <PresentationFormat>On-screen Show (4:3)</PresentationFormat>
  <Paragraphs>82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Physiology of the Blood  Lec 1 </vt:lpstr>
      <vt:lpstr>PowerPoint Presentation</vt:lpstr>
      <vt:lpstr>PowerPoint Presentation</vt:lpstr>
      <vt:lpstr>The Plasma Composition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Physiology of the BLOOD</dc:title>
  <dc:creator>RAFEDA</dc:creator>
  <cp:lastModifiedBy>RAFEDA</cp:lastModifiedBy>
  <cp:revision>41</cp:revision>
  <dcterms:created xsi:type="dcterms:W3CDTF">2006-08-16T00:00:00Z</dcterms:created>
  <dcterms:modified xsi:type="dcterms:W3CDTF">2019-10-15T21:35:22Z</dcterms:modified>
</cp:coreProperties>
</file>